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2"/>
  </p:sldMasterIdLst>
  <p:notesMasterIdLst>
    <p:notesMasterId r:id="rId15"/>
  </p:notesMasterIdLst>
  <p:sldIdLst>
    <p:sldId id="264" r:id="rId3"/>
    <p:sldId id="256" r:id="rId4"/>
    <p:sldId id="257" r:id="rId5"/>
    <p:sldId id="258" r:id="rId6"/>
    <p:sldId id="259" r:id="rId7"/>
    <p:sldId id="260" r:id="rId8"/>
    <p:sldId id="265" r:id="rId9"/>
    <p:sldId id="266" r:id="rId10"/>
    <p:sldId id="262" r:id="rId11"/>
    <p:sldId id="261" r:id="rId12"/>
    <p:sldId id="263"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[REASSESS.xlsx]Q2!PivotTable10</c:name>
    <c:fmtId val="7"/>
  </c:pivotSource>
  <c:chart>
    <c:title>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'Q2'!$E$5</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'Q2'!$D$6:$D$10</c:f>
              <c:strCache>
                <c:ptCount val="4"/>
                <c:pt idx="0">
                  <c:v>Standard Class</c:v>
                </c:pt>
                <c:pt idx="1">
                  <c:v>Second Class</c:v>
                </c:pt>
                <c:pt idx="2">
                  <c:v>First Class</c:v>
                </c:pt>
                <c:pt idx="3">
                  <c:v>Same Day</c:v>
                </c:pt>
              </c:strCache>
            </c:strRef>
          </c:cat>
          <c:val>
            <c:numRef>
              <c:f>'Q2'!$E$6:$E$10</c:f>
              <c:numCache>
                <c:formatCode>General</c:formatCode>
                <c:ptCount val="4"/>
                <c:pt idx="0">
                  <c:v>5.0065348525469169</c:v>
                </c:pt>
                <c:pt idx="1">
                  <c:v>3.2380462724935732</c:v>
                </c:pt>
                <c:pt idx="2">
                  <c:v>2.1827048114434331</c:v>
                </c:pt>
                <c:pt idx="3">
                  <c:v>4.4198895027624308E-2</c:v>
                </c:pt>
              </c:numCache>
            </c:numRef>
          </c:val>
          <c:extLst>
            <c:ext xmlns:c16="http://schemas.microsoft.com/office/drawing/2014/chart" uri="{C3380CC4-5D6E-409C-BE32-E72D297353CC}">
              <c16:uniqueId val="{00000000-746D-4F5F-ABF2-A8F1B8DBA98C}"/>
            </c:ext>
          </c:extLst>
        </c:ser>
        <c:dLbls>
          <c:showLegendKey val="0"/>
          <c:showVal val="0"/>
          <c:showCatName val="0"/>
          <c:showSerName val="0"/>
          <c:showPercent val="0"/>
          <c:showBubbleSize val="0"/>
        </c:dLbls>
        <c:gapWidth val="100"/>
        <c:overlap val="-24"/>
        <c:axId val="731954768"/>
        <c:axId val="731959568"/>
      </c:barChart>
      <c:catAx>
        <c:axId val="731954768"/>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Ship mode</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31959568"/>
        <c:crosses val="autoZero"/>
        <c:auto val="1"/>
        <c:lblAlgn val="ctr"/>
        <c:lblOffset val="100"/>
        <c:noMultiLvlLbl val="0"/>
      </c:catAx>
      <c:valAx>
        <c:axId val="731959568"/>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Average shipping time</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3195476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[REASSESS.xlsx]Q4!PivotTable13</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Product</a:t>
            </a:r>
            <a:r>
              <a:rPr lang="en-IN" baseline="0"/>
              <a:t> Performance</a:t>
            </a:r>
            <a:endParaRPr lang="en-IN"/>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'Q4'!$C$4</c:f>
              <c:strCache>
                <c:ptCount val="1"/>
                <c:pt idx="0">
                  <c:v>Sum of total_sales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multiLvlStrRef>
              <c:f>'Q4'!$A$5:$B$24</c:f>
              <c:multiLvlStrCache>
                <c:ptCount val="17"/>
                <c:lvl>
                  <c:pt idx="0">
                    <c:v>Chairs</c:v>
                  </c:pt>
                  <c:pt idx="1">
                    <c:v>Tables</c:v>
                  </c:pt>
                  <c:pt idx="2">
                    <c:v>Bookcases</c:v>
                  </c:pt>
                  <c:pt idx="3">
                    <c:v>Furnishings</c:v>
                  </c:pt>
                  <c:pt idx="4">
                    <c:v>Storage</c:v>
                  </c:pt>
                  <c:pt idx="5">
                    <c:v>Binders</c:v>
                  </c:pt>
                  <c:pt idx="6">
                    <c:v>Appliances</c:v>
                  </c:pt>
                  <c:pt idx="7">
                    <c:v>Paper</c:v>
                  </c:pt>
                  <c:pt idx="8">
                    <c:v>Supplies</c:v>
                  </c:pt>
                  <c:pt idx="9">
                    <c:v>Art</c:v>
                  </c:pt>
                  <c:pt idx="10">
                    <c:v>Envelopes</c:v>
                  </c:pt>
                  <c:pt idx="11">
                    <c:v>Labels</c:v>
                  </c:pt>
                  <c:pt idx="12">
                    <c:v>Fasteners</c:v>
                  </c:pt>
                  <c:pt idx="13">
                    <c:v>Phones</c:v>
                  </c:pt>
                  <c:pt idx="14">
                    <c:v>Machines</c:v>
                  </c:pt>
                  <c:pt idx="15">
                    <c:v>Accessories</c:v>
                  </c:pt>
                  <c:pt idx="16">
                    <c:v>Copiers</c:v>
                  </c:pt>
                </c:lvl>
                <c:lvl>
                  <c:pt idx="0">
                    <c:v>Furniture</c:v>
                  </c:pt>
                  <c:pt idx="4">
                    <c:v>Office Supplies</c:v>
                  </c:pt>
                  <c:pt idx="13">
                    <c:v>Technology</c:v>
                  </c:pt>
                </c:lvl>
              </c:multiLvlStrCache>
            </c:multiLvlStrRef>
          </c:cat>
          <c:val>
            <c:numRef>
              <c:f>'Q4'!$C$5:$C$24</c:f>
              <c:numCache>
                <c:formatCode>General</c:formatCode>
                <c:ptCount val="17"/>
                <c:pt idx="0">
                  <c:v>1662757.9650000005</c:v>
                </c:pt>
                <c:pt idx="1">
                  <c:v>1144514.3269999991</c:v>
                </c:pt>
                <c:pt idx="2">
                  <c:v>597826.12489999994</c:v>
                </c:pt>
                <c:pt idx="3">
                  <c:v>454116.81200000003</c:v>
                </c:pt>
                <c:pt idx="4">
                  <c:v>1099229.4799999993</c:v>
                </c:pt>
                <c:pt idx="5">
                  <c:v>1013454.1330000004</c:v>
                </c:pt>
                <c:pt idx="6">
                  <c:v>547368.45499999938</c:v>
                </c:pt>
                <c:pt idx="7">
                  <c:v>389404.40599999973</c:v>
                </c:pt>
                <c:pt idx="8">
                  <c:v>201235.83399999994</c:v>
                </c:pt>
                <c:pt idx="9">
                  <c:v>136021.11200000002</c:v>
                </c:pt>
                <c:pt idx="10">
                  <c:v>74179.349999999948</c:v>
                </c:pt>
                <c:pt idx="11">
                  <c:v>70634.755999999994</c:v>
                </c:pt>
                <c:pt idx="12">
                  <c:v>17057.79199999999</c:v>
                </c:pt>
                <c:pt idx="13">
                  <c:v>1628827.9579999994</c:v>
                </c:pt>
                <c:pt idx="14">
                  <c:v>914789.87499999965</c:v>
                </c:pt>
                <c:pt idx="15">
                  <c:v>878922.52200000081</c:v>
                </c:pt>
                <c:pt idx="16">
                  <c:v>657721.16999999958</c:v>
                </c:pt>
              </c:numCache>
            </c:numRef>
          </c:val>
          <c:extLst>
            <c:ext xmlns:c16="http://schemas.microsoft.com/office/drawing/2014/chart" uri="{C3380CC4-5D6E-409C-BE32-E72D297353CC}">
              <c16:uniqueId val="{00000000-3833-448C-899E-E288533C0860}"/>
            </c:ext>
          </c:extLst>
        </c:ser>
        <c:ser>
          <c:idx val="1"/>
          <c:order val="1"/>
          <c:tx>
            <c:strRef>
              <c:f>'Q4'!$D$4</c:f>
              <c:strCache>
                <c:ptCount val="1"/>
                <c:pt idx="0">
                  <c:v>Average of Profit</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multiLvlStrRef>
              <c:f>'Q4'!$A$5:$B$24</c:f>
              <c:multiLvlStrCache>
                <c:ptCount val="17"/>
                <c:lvl>
                  <c:pt idx="0">
                    <c:v>Chairs</c:v>
                  </c:pt>
                  <c:pt idx="1">
                    <c:v>Tables</c:v>
                  </c:pt>
                  <c:pt idx="2">
                    <c:v>Bookcases</c:v>
                  </c:pt>
                  <c:pt idx="3">
                    <c:v>Furnishings</c:v>
                  </c:pt>
                  <c:pt idx="4">
                    <c:v>Storage</c:v>
                  </c:pt>
                  <c:pt idx="5">
                    <c:v>Binders</c:v>
                  </c:pt>
                  <c:pt idx="6">
                    <c:v>Appliances</c:v>
                  </c:pt>
                  <c:pt idx="7">
                    <c:v>Paper</c:v>
                  </c:pt>
                  <c:pt idx="8">
                    <c:v>Supplies</c:v>
                  </c:pt>
                  <c:pt idx="9">
                    <c:v>Art</c:v>
                  </c:pt>
                  <c:pt idx="10">
                    <c:v>Envelopes</c:v>
                  </c:pt>
                  <c:pt idx="11">
                    <c:v>Labels</c:v>
                  </c:pt>
                  <c:pt idx="12">
                    <c:v>Fasteners</c:v>
                  </c:pt>
                  <c:pt idx="13">
                    <c:v>Phones</c:v>
                  </c:pt>
                  <c:pt idx="14">
                    <c:v>Machines</c:v>
                  </c:pt>
                  <c:pt idx="15">
                    <c:v>Accessories</c:v>
                  </c:pt>
                  <c:pt idx="16">
                    <c:v>Copiers</c:v>
                  </c:pt>
                </c:lvl>
                <c:lvl>
                  <c:pt idx="0">
                    <c:v>Furniture</c:v>
                  </c:pt>
                  <c:pt idx="4">
                    <c:v>Office Supplies</c:v>
                  </c:pt>
                  <c:pt idx="13">
                    <c:v>Technology</c:v>
                  </c:pt>
                </c:lvl>
              </c:multiLvlStrCache>
            </c:multiLvlStrRef>
          </c:cat>
          <c:val>
            <c:numRef>
              <c:f>'Q4'!$D$5:$D$24</c:f>
              <c:numCache>
                <c:formatCode>General</c:formatCode>
                <c:ptCount val="17"/>
                <c:pt idx="0">
                  <c:v>43.095893517017856</c:v>
                </c:pt>
                <c:pt idx="1">
                  <c:v>-55.565771473354232</c:v>
                </c:pt>
                <c:pt idx="2">
                  <c:v>-15.230508771929834</c:v>
                </c:pt>
                <c:pt idx="3">
                  <c:v>13.645918077324959</c:v>
                </c:pt>
                <c:pt idx="4">
                  <c:v>25.152277068557904</c:v>
                </c:pt>
                <c:pt idx="5">
                  <c:v>19.843574064346672</c:v>
                </c:pt>
                <c:pt idx="6">
                  <c:v>38.922758369098702</c:v>
                </c:pt>
                <c:pt idx="7">
                  <c:v>24.856619927007277</c:v>
                </c:pt>
                <c:pt idx="8">
                  <c:v>-6.2584184210526272</c:v>
                </c:pt>
                <c:pt idx="9">
                  <c:v>8.2007374371859285</c:v>
                </c:pt>
                <c:pt idx="10">
                  <c:v>27.41801850393702</c:v>
                </c:pt>
                <c:pt idx="11">
                  <c:v>15.236961538461534</c:v>
                </c:pt>
                <c:pt idx="12">
                  <c:v>4.3756599078340992</c:v>
                </c:pt>
                <c:pt idx="13">
                  <c:v>50.073937682789641</c:v>
                </c:pt>
                <c:pt idx="14">
                  <c:v>29.43266869565208</c:v>
                </c:pt>
                <c:pt idx="15">
                  <c:v>54.111787999999905</c:v>
                </c:pt>
                <c:pt idx="16">
                  <c:v>817.90918970588234</c:v>
                </c:pt>
              </c:numCache>
            </c:numRef>
          </c:val>
          <c:extLst>
            <c:ext xmlns:c16="http://schemas.microsoft.com/office/drawing/2014/chart" uri="{C3380CC4-5D6E-409C-BE32-E72D297353CC}">
              <c16:uniqueId val="{00000001-3833-448C-899E-E288533C0860}"/>
            </c:ext>
          </c:extLst>
        </c:ser>
        <c:dLbls>
          <c:showLegendKey val="0"/>
          <c:showVal val="0"/>
          <c:showCatName val="0"/>
          <c:showSerName val="0"/>
          <c:showPercent val="0"/>
          <c:showBubbleSize val="0"/>
        </c:dLbls>
        <c:gapWidth val="100"/>
        <c:overlap val="-24"/>
        <c:axId val="722481536"/>
        <c:axId val="722467616"/>
      </c:barChart>
      <c:catAx>
        <c:axId val="722481536"/>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category</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22467616"/>
        <c:crosses val="autoZero"/>
        <c:auto val="1"/>
        <c:lblAlgn val="ctr"/>
        <c:lblOffset val="100"/>
        <c:noMultiLvlLbl val="0"/>
      </c:catAx>
      <c:valAx>
        <c:axId val="722467616"/>
        <c:scaling>
          <c:logBase val="10"/>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sales &amp; profit</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224815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[REASSESS.xlsx]Q5!PivotTable14</c:name>
    <c:fmtId val="6"/>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Regional</a:t>
            </a:r>
            <a:r>
              <a:rPr lang="en-US" baseline="0"/>
              <a:t> wise sales</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'Q5'!$B$4</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'Q5'!$A$5:$A$9</c:f>
              <c:strCache>
                <c:ptCount val="4"/>
                <c:pt idx="0">
                  <c:v>West</c:v>
                </c:pt>
                <c:pt idx="1">
                  <c:v>East</c:v>
                </c:pt>
                <c:pt idx="2">
                  <c:v>Central</c:v>
                </c:pt>
                <c:pt idx="3">
                  <c:v>South</c:v>
                </c:pt>
              </c:strCache>
            </c:strRef>
          </c:cat>
          <c:val>
            <c:numRef>
              <c:f>'Q5'!$B$5:$B$9</c:f>
              <c:numCache>
                <c:formatCode>0.00,,"M"</c:formatCode>
                <c:ptCount val="4"/>
                <c:pt idx="0">
                  <c:v>3595227.5234999969</c:v>
                </c:pt>
                <c:pt idx="1">
                  <c:v>3379326.253999996</c:v>
                </c:pt>
                <c:pt idx="2">
                  <c:v>2475832.944399999</c:v>
                </c:pt>
                <c:pt idx="3">
                  <c:v>2037675.3500000036</c:v>
                </c:pt>
              </c:numCache>
            </c:numRef>
          </c:val>
          <c:extLst>
            <c:ext xmlns:c16="http://schemas.microsoft.com/office/drawing/2014/chart" uri="{C3380CC4-5D6E-409C-BE32-E72D297353CC}">
              <c16:uniqueId val="{00000000-5106-4292-B633-4B70A55F0A5C}"/>
            </c:ext>
          </c:extLst>
        </c:ser>
        <c:dLbls>
          <c:dLblPos val="inEnd"/>
          <c:showLegendKey val="0"/>
          <c:showVal val="1"/>
          <c:showCatName val="0"/>
          <c:showSerName val="0"/>
          <c:showPercent val="0"/>
          <c:showBubbleSize val="0"/>
        </c:dLbls>
        <c:gapWidth val="100"/>
        <c:overlap val="-24"/>
        <c:axId val="731956688"/>
        <c:axId val="731972048"/>
      </c:barChart>
      <c:catAx>
        <c:axId val="731956688"/>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regions</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31972048"/>
        <c:crosses val="autoZero"/>
        <c:auto val="1"/>
        <c:lblAlgn val="ctr"/>
        <c:lblOffset val="100"/>
        <c:noMultiLvlLbl val="0"/>
      </c:catAx>
      <c:valAx>
        <c:axId val="731972048"/>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sum</a:t>
                </a:r>
                <a:r>
                  <a:rPr lang="en-IN" baseline="0"/>
                  <a:t> of total sales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0.00,,&quot;M&quot;"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3195668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[REASSESS.xlsx]Q5!PivotTable15</c:name>
    <c:fmtId val="6"/>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Regional</a:t>
            </a:r>
            <a:r>
              <a:rPr lang="en-US" baseline="0" dirty="0"/>
              <a:t> profit analysis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'Q5'!$B$16</c:f>
              <c:strCache>
                <c:ptCount val="1"/>
                <c:pt idx="0">
                  <c:v>Total</c:v>
                </c:pt>
              </c:strCache>
            </c:strRef>
          </c:tx>
          <c:spPr>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cat>
            <c:strRef>
              <c:f>'Q5'!$A$17:$A$21</c:f>
              <c:strCache>
                <c:ptCount val="4"/>
                <c:pt idx="0">
                  <c:v>Central</c:v>
                </c:pt>
                <c:pt idx="1">
                  <c:v>East</c:v>
                </c:pt>
                <c:pt idx="2">
                  <c:v>South</c:v>
                </c:pt>
                <c:pt idx="3">
                  <c:v>West</c:v>
                </c:pt>
              </c:strCache>
            </c:strRef>
          </c:cat>
          <c:val>
            <c:numRef>
              <c:f>'Q5'!$B$17:$B$21</c:f>
              <c:numCache>
                <c:formatCode>General</c:formatCode>
                <c:ptCount val="4"/>
                <c:pt idx="0">
                  <c:v>39706.362499999967</c:v>
                </c:pt>
                <c:pt idx="1">
                  <c:v>91522.780000000261</c:v>
                </c:pt>
                <c:pt idx="2">
                  <c:v>46749.430300000058</c:v>
                </c:pt>
                <c:pt idx="3">
                  <c:v>108418.44890000013</c:v>
                </c:pt>
              </c:numCache>
            </c:numRef>
          </c:val>
          <c:smooth val="0"/>
          <c:extLst>
            <c:ext xmlns:c16="http://schemas.microsoft.com/office/drawing/2014/chart" uri="{C3380CC4-5D6E-409C-BE32-E72D297353CC}">
              <c16:uniqueId val="{00000000-A8F1-49BD-BE3F-33820DC1FC30}"/>
            </c:ext>
          </c:extLst>
        </c:ser>
        <c:dLbls>
          <c:showLegendKey val="0"/>
          <c:showVal val="0"/>
          <c:showCatName val="0"/>
          <c:showSerName val="0"/>
          <c:showPercent val="0"/>
          <c:showBubbleSize val="0"/>
        </c:dLbls>
        <c:marker val="1"/>
        <c:smooth val="0"/>
        <c:axId val="697324128"/>
        <c:axId val="697327488"/>
      </c:lineChart>
      <c:catAx>
        <c:axId val="697324128"/>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region</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697327488"/>
        <c:crosses val="autoZero"/>
        <c:auto val="1"/>
        <c:lblAlgn val="ctr"/>
        <c:lblOffset val="100"/>
        <c:noMultiLvlLbl val="0"/>
      </c:catAx>
      <c:valAx>
        <c:axId val="697327488"/>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sum of profits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6973241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49CC69-5E58-4D8F-A5D0-77CB470DBA90}" type="datetimeFigureOut">
              <a:rPr lang="en-IN" smtClean="0"/>
              <a:t>27-03-2024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616FD6-1867-439B-8B24-4CCD58BBCC61}" type="slidenum">
              <a:rPr lang="en-IN" smtClean="0"/>
              <a:t>‹#›</a:t>
            </a:fld>
            <a:endParaRPr lang="en-IN"/>
          </a:p>
        </p:txBody>
      </p:sp>
    </p:spTree>
    <p:extLst>
      <p:ext uri="{BB962C8B-B14F-4D97-AF65-F5344CB8AC3E}">
        <p14:creationId xmlns:p14="http://schemas.microsoft.com/office/powerpoint/2010/main" val="636138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17616FD6-1867-439B-8B24-4CCD58BBCC61}" type="slidenum">
              <a:rPr lang="en-IN" smtClean="0"/>
              <a:t>2</a:t>
            </a:fld>
            <a:endParaRPr lang="en-IN"/>
          </a:p>
        </p:txBody>
      </p:sp>
    </p:spTree>
    <p:extLst>
      <p:ext uri="{BB962C8B-B14F-4D97-AF65-F5344CB8AC3E}">
        <p14:creationId xmlns:p14="http://schemas.microsoft.com/office/powerpoint/2010/main" val="38091175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167D922-BC51-45FC-9A68-4EF1A4AB8D90}"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BF753C7-FD21-4463-ACA7-1EC91BE7F226}"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flSlideMaster.Title SlideFooter" descr="Classification: Confidential Contains PII: No">
            <a:extLst>
              <a:ext uri="{FF2B5EF4-FFF2-40B4-BE49-F238E27FC236}">
                <a16:creationId xmlns:a16="http://schemas.microsoft.com/office/drawing/2014/main" id="{9A8984F6-2BA2-794A-0541-76271317F911}"/>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207893622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67D922-BC51-45FC-9A68-4EF1A4AB8D90}"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BF753C7-FD21-4463-ACA7-1EC91BE7F226}" type="slidenum">
              <a:rPr lang="en-IN" smtClean="0"/>
              <a:t>‹#›</a:t>
            </a:fld>
            <a:endParaRPr lang="en-IN"/>
          </a:p>
        </p:txBody>
      </p:sp>
      <p:sp>
        <p:nvSpPr>
          <p:cNvPr id="7" name="flSlideMaster.Title and Vertical TextFooter" descr="Classification: Confidential Contains PII: No">
            <a:extLst>
              <a:ext uri="{FF2B5EF4-FFF2-40B4-BE49-F238E27FC236}">
                <a16:creationId xmlns:a16="http://schemas.microsoft.com/office/drawing/2014/main" id="{771A4B89-81BD-A2AF-C867-5F51BCD943D3}"/>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245141931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67D922-BC51-45FC-9A68-4EF1A4AB8D90}"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BF753C7-FD21-4463-ACA7-1EC91BE7F226}" type="slidenum">
              <a:rPr lang="en-IN" smtClean="0"/>
              <a:t>‹#›</a:t>
            </a:fld>
            <a:endParaRPr lang="en-IN"/>
          </a:p>
        </p:txBody>
      </p:sp>
      <p:sp>
        <p:nvSpPr>
          <p:cNvPr id="9" name="flSlideMaster.Vertical Title and TextFooter" descr="Classification: Confidential Contains PII: No">
            <a:extLst>
              <a:ext uri="{FF2B5EF4-FFF2-40B4-BE49-F238E27FC236}">
                <a16:creationId xmlns:a16="http://schemas.microsoft.com/office/drawing/2014/main" id="{CCBE3805-DEE3-5EB8-66AF-567220CAE6A1}"/>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24398421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67D922-BC51-45FC-9A68-4EF1A4AB8D90}"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BF753C7-FD21-4463-ACA7-1EC91BE7F226}" type="slidenum">
              <a:rPr lang="en-IN" smtClean="0"/>
              <a:t>‹#›</a:t>
            </a:fld>
            <a:endParaRPr lang="en-IN"/>
          </a:p>
        </p:txBody>
      </p:sp>
      <p:sp>
        <p:nvSpPr>
          <p:cNvPr id="7" name="flSlideMaster.Title and ContentFooter" descr="Classification: Confidential Contains PII: No">
            <a:extLst>
              <a:ext uri="{FF2B5EF4-FFF2-40B4-BE49-F238E27FC236}">
                <a16:creationId xmlns:a16="http://schemas.microsoft.com/office/drawing/2014/main" id="{78932950-254D-4343-87F5-D0CCCE9390D2}"/>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95735462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67D922-BC51-45FC-9A68-4EF1A4AB8D90}"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BF753C7-FD21-4463-ACA7-1EC91BE7F226}"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flSlideMaster.Section HeaderFooter" descr="Classification: Confidential Contains PII: No">
            <a:extLst>
              <a:ext uri="{FF2B5EF4-FFF2-40B4-BE49-F238E27FC236}">
                <a16:creationId xmlns:a16="http://schemas.microsoft.com/office/drawing/2014/main" id="{98DB0C38-F4E7-69E8-010C-A600D19A637B}"/>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257386088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167D922-BC51-45FC-9A68-4EF1A4AB8D90}" type="datetimeFigureOut">
              <a:rPr lang="en-IN" smtClean="0"/>
              <a:t>27-03-2024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BF753C7-FD21-4463-ACA7-1EC91BE7F226}" type="slidenum">
              <a:rPr lang="en-IN" smtClean="0"/>
              <a:t>‹#›</a:t>
            </a:fld>
            <a:endParaRPr lang="en-IN"/>
          </a:p>
        </p:txBody>
      </p:sp>
      <p:sp>
        <p:nvSpPr>
          <p:cNvPr id="2" name="flSlideMaster.Two ContentFooter" descr="Classification: Confidential Contains PII: No">
            <a:extLst>
              <a:ext uri="{FF2B5EF4-FFF2-40B4-BE49-F238E27FC236}">
                <a16:creationId xmlns:a16="http://schemas.microsoft.com/office/drawing/2014/main" id="{D6A988E2-F8CA-02AD-DB89-5D74BE435BBF}"/>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65977670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167D922-BC51-45FC-9A68-4EF1A4AB8D90}" type="datetimeFigureOut">
              <a:rPr lang="en-IN" smtClean="0"/>
              <a:t>27-03-2024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BF753C7-FD21-4463-ACA7-1EC91BE7F226}" type="slidenum">
              <a:rPr lang="en-IN" smtClean="0"/>
              <a:t>‹#›</a:t>
            </a:fld>
            <a:endParaRPr lang="en-IN"/>
          </a:p>
        </p:txBody>
      </p:sp>
      <p:sp>
        <p:nvSpPr>
          <p:cNvPr id="2" name="flSlideMaster.ComparisonFooter" descr="Classification: Confidential Contains PII: No">
            <a:extLst>
              <a:ext uri="{FF2B5EF4-FFF2-40B4-BE49-F238E27FC236}">
                <a16:creationId xmlns:a16="http://schemas.microsoft.com/office/drawing/2014/main" id="{67B1A14C-A0F4-84BC-CFA5-DE34AE07ABD7}"/>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250723593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67D922-BC51-45FC-9A68-4EF1A4AB8D90}" type="datetimeFigureOut">
              <a:rPr lang="en-IN" smtClean="0"/>
              <a:t>27-03-2024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BF753C7-FD21-4463-ACA7-1EC91BE7F226}" type="slidenum">
              <a:rPr lang="en-IN" smtClean="0"/>
              <a:t>‹#›</a:t>
            </a:fld>
            <a:endParaRPr lang="en-IN"/>
          </a:p>
        </p:txBody>
      </p:sp>
      <p:sp>
        <p:nvSpPr>
          <p:cNvPr id="6" name="flSlideMaster.Title OnlyFooter" descr="Classification: Confidential Contains PII: No">
            <a:extLst>
              <a:ext uri="{FF2B5EF4-FFF2-40B4-BE49-F238E27FC236}">
                <a16:creationId xmlns:a16="http://schemas.microsoft.com/office/drawing/2014/main" id="{3D66299D-F3A8-7E3D-F98A-2A1971880320}"/>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138499812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167D922-BC51-45FC-9A68-4EF1A4AB8D90}" type="datetimeFigureOut">
              <a:rPr lang="en-IN" smtClean="0"/>
              <a:t>27-03-2024</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0BF753C7-FD21-4463-ACA7-1EC91BE7F226}" type="slidenum">
              <a:rPr lang="en-IN" smtClean="0"/>
              <a:t>‹#›</a:t>
            </a:fld>
            <a:endParaRPr lang="en-IN"/>
          </a:p>
        </p:txBody>
      </p:sp>
      <p:sp>
        <p:nvSpPr>
          <p:cNvPr id="2" name="flSlideMaster.BlankFooter" descr="Classification: Confidential Contains PII: No">
            <a:extLst>
              <a:ext uri="{FF2B5EF4-FFF2-40B4-BE49-F238E27FC236}">
                <a16:creationId xmlns:a16="http://schemas.microsoft.com/office/drawing/2014/main" id="{2BE54829-0320-9974-5A93-9D561FAE3C15}"/>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80373172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167D922-BC51-45FC-9A68-4EF1A4AB8D90}" type="datetimeFigureOut">
              <a:rPr lang="en-IN" smtClean="0"/>
              <a:t>27-03-2024</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BF753C7-FD21-4463-ACA7-1EC91BE7F226}" type="slidenum">
              <a:rPr lang="en-IN" smtClean="0"/>
              <a:t>‹#›</a:t>
            </a:fld>
            <a:endParaRPr lang="en-IN"/>
          </a:p>
        </p:txBody>
      </p:sp>
      <p:sp>
        <p:nvSpPr>
          <p:cNvPr id="10" name="flSlideMaster.Content with CaptionFooter" descr="Classification: Confidential Contains PII: No">
            <a:extLst>
              <a:ext uri="{FF2B5EF4-FFF2-40B4-BE49-F238E27FC236}">
                <a16:creationId xmlns:a16="http://schemas.microsoft.com/office/drawing/2014/main" id="{BE9BE15C-8B77-721A-4A68-EA525B424EEB}"/>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79783417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67D922-BC51-45FC-9A68-4EF1A4AB8D90}" type="datetimeFigureOut">
              <a:rPr lang="en-IN" smtClean="0"/>
              <a:t>27-03-2024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BF753C7-FD21-4463-ACA7-1EC91BE7F226}" type="slidenum">
              <a:rPr lang="en-IN" smtClean="0"/>
              <a:t>‹#›</a:t>
            </a:fld>
            <a:endParaRPr lang="en-IN"/>
          </a:p>
        </p:txBody>
      </p:sp>
      <p:sp>
        <p:nvSpPr>
          <p:cNvPr id="10" name="flSlideMaster.Picture with CaptionFooter" descr="Classification: Confidential Contains PII: No">
            <a:extLst>
              <a:ext uri="{FF2B5EF4-FFF2-40B4-BE49-F238E27FC236}">
                <a16:creationId xmlns:a16="http://schemas.microsoft.com/office/drawing/2014/main" id="{FB929F8C-1DF0-B922-5E09-D7CFB57D934E}"/>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19487106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167D922-BC51-45FC-9A68-4EF1A4AB8D90}" type="datetimeFigureOut">
              <a:rPr lang="en-IN" smtClean="0"/>
              <a:t>27-03-2024</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0BF753C7-FD21-4463-ACA7-1EC91BE7F226}"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047074"/>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B180F98-1820-C74E-DADC-DF4D1E86A18E}"/>
              </a:ext>
            </a:extLst>
          </p:cNvPr>
          <p:cNvSpPr txBox="1"/>
          <p:nvPr/>
        </p:nvSpPr>
        <p:spPr>
          <a:xfrm>
            <a:off x="3184071" y="3352800"/>
            <a:ext cx="5823857" cy="784830"/>
          </a:xfrm>
          <a:prstGeom prst="rect">
            <a:avLst/>
          </a:prstGeom>
          <a:noFill/>
        </p:spPr>
        <p:txBody>
          <a:bodyPr wrap="square" rtlCol="0">
            <a:spAutoFit/>
          </a:bodyPr>
          <a:lstStyle/>
          <a:p>
            <a:r>
              <a:rPr lang="en-IN" sz="4500" dirty="0"/>
              <a:t>EXCEL REASSESSMENT</a:t>
            </a:r>
          </a:p>
        </p:txBody>
      </p:sp>
      <p:sp>
        <p:nvSpPr>
          <p:cNvPr id="5" name="TextBox 4">
            <a:extLst>
              <a:ext uri="{FF2B5EF4-FFF2-40B4-BE49-F238E27FC236}">
                <a16:creationId xmlns:a16="http://schemas.microsoft.com/office/drawing/2014/main" id="{2C115F94-238E-28C7-45CD-E5900885D60B}"/>
              </a:ext>
            </a:extLst>
          </p:cNvPr>
          <p:cNvSpPr txBox="1"/>
          <p:nvPr/>
        </p:nvSpPr>
        <p:spPr>
          <a:xfrm>
            <a:off x="9339943" y="5040085"/>
            <a:ext cx="1819729" cy="1015663"/>
          </a:xfrm>
          <a:prstGeom prst="rect">
            <a:avLst/>
          </a:prstGeom>
          <a:noFill/>
        </p:spPr>
        <p:txBody>
          <a:bodyPr wrap="none" rtlCol="0">
            <a:spAutoFit/>
          </a:bodyPr>
          <a:lstStyle/>
          <a:p>
            <a:r>
              <a:rPr lang="en-IN" sz="3000" b="1" dirty="0"/>
              <a:t>PREETHI R</a:t>
            </a:r>
          </a:p>
          <a:p>
            <a:pPr algn="ctr"/>
            <a:r>
              <a:rPr lang="en-IN" sz="3000" b="1" dirty="0"/>
              <a:t>4297</a:t>
            </a:r>
          </a:p>
        </p:txBody>
      </p:sp>
    </p:spTree>
    <p:extLst>
      <p:ext uri="{BB962C8B-B14F-4D97-AF65-F5344CB8AC3E}">
        <p14:creationId xmlns:p14="http://schemas.microsoft.com/office/powerpoint/2010/main" val="17461161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Q7.</a:t>
            </a:r>
          </a:p>
        </p:txBody>
      </p:sp>
      <p:sp>
        <p:nvSpPr>
          <p:cNvPr id="9" name="Rectangle 8">
            <a:extLst>
              <a:ext uri="{FF2B5EF4-FFF2-40B4-BE49-F238E27FC236}">
                <a16:creationId xmlns:a16="http://schemas.microsoft.com/office/drawing/2014/main" id="{218DBD40-6B99-8CA3-D359-AC1ECFE5E230}"/>
              </a:ext>
            </a:extLst>
          </p:cNvPr>
          <p:cNvSpPr/>
          <p:nvPr/>
        </p:nvSpPr>
        <p:spPr>
          <a:xfrm>
            <a:off x="7108371" y="4103913"/>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pPr marL="285750" indent="-285750">
              <a:buFont typeface="Arial" panose="020B0604020202020204" pitchFamily="34" charset="0"/>
              <a:buChar char="•"/>
            </a:pPr>
            <a:r>
              <a:rPr lang="en-IN" dirty="0">
                <a:solidFill>
                  <a:srgbClr val="FF0000"/>
                </a:solidFill>
              </a:rPr>
              <a:t>West</a:t>
            </a:r>
            <a:r>
              <a:rPr lang="en-IN" dirty="0">
                <a:solidFill>
                  <a:schemeClr val="tx1"/>
                </a:solidFill>
              </a:rPr>
              <a:t> region has </a:t>
            </a:r>
            <a:r>
              <a:rPr lang="en-IN" dirty="0">
                <a:solidFill>
                  <a:srgbClr val="FF0000"/>
                </a:solidFill>
              </a:rPr>
              <a:t>high</a:t>
            </a:r>
            <a:r>
              <a:rPr lang="en-IN" dirty="0">
                <a:solidFill>
                  <a:schemeClr val="tx1"/>
                </a:solidFill>
              </a:rPr>
              <a:t> profit and central has low profit</a:t>
            </a:r>
          </a:p>
          <a:p>
            <a:endParaRPr lang="en-IN" dirty="0"/>
          </a:p>
        </p:txBody>
      </p:sp>
      <p:sp>
        <p:nvSpPr>
          <p:cNvPr id="10" name="Rectangle 9">
            <a:extLst>
              <a:ext uri="{FF2B5EF4-FFF2-40B4-BE49-F238E27FC236}">
                <a16:creationId xmlns:a16="http://schemas.microsoft.com/office/drawing/2014/main" id="{2555D14A-9A45-50EA-F9D2-5E210EC2524E}"/>
              </a:ext>
            </a:extLst>
          </p:cNvPr>
          <p:cNvSpPr/>
          <p:nvPr/>
        </p:nvSpPr>
        <p:spPr>
          <a:xfrm>
            <a:off x="7108371" y="1926774"/>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INSIGHTS:</a:t>
            </a:r>
          </a:p>
          <a:p>
            <a:pPr marL="285750" indent="-285750">
              <a:buFont typeface="Arial" panose="020B0604020202020204" pitchFamily="34" charset="0"/>
              <a:buChar char="•"/>
            </a:pPr>
            <a:r>
              <a:rPr lang="en-IN" dirty="0">
                <a:solidFill>
                  <a:schemeClr val="tx1"/>
                </a:solidFill>
              </a:rPr>
              <a:t>Using pivot table, a chart is created for trends on profit for different regions</a:t>
            </a:r>
          </a:p>
        </p:txBody>
      </p:sp>
      <p:sp>
        <p:nvSpPr>
          <p:cNvPr id="11" name="Rectangle 10">
            <a:extLst>
              <a:ext uri="{FF2B5EF4-FFF2-40B4-BE49-F238E27FC236}">
                <a16:creationId xmlns:a16="http://schemas.microsoft.com/office/drawing/2014/main" id="{99A7E070-9490-2B73-629F-3008C20E847C}"/>
              </a:ext>
            </a:extLst>
          </p:cNvPr>
          <p:cNvSpPr/>
          <p:nvPr/>
        </p:nvSpPr>
        <p:spPr>
          <a:xfrm>
            <a:off x="7108371" y="195946"/>
            <a:ext cx="4147458" cy="1502225"/>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FORMULA:</a:t>
            </a:r>
          </a:p>
        </p:txBody>
      </p:sp>
      <p:graphicFrame>
        <p:nvGraphicFramePr>
          <p:cNvPr id="3" name="Chart 2">
            <a:extLst>
              <a:ext uri="{FF2B5EF4-FFF2-40B4-BE49-F238E27FC236}">
                <a16:creationId xmlns:a16="http://schemas.microsoft.com/office/drawing/2014/main" id="{0F601C6D-C079-81DD-B16E-EE3FF0F568FF}"/>
              </a:ext>
            </a:extLst>
          </p:cNvPr>
          <p:cNvGraphicFramePr>
            <a:graphicFrameLocks/>
          </p:cNvGraphicFramePr>
          <p:nvPr>
            <p:extLst>
              <p:ext uri="{D42A27DB-BD31-4B8C-83A1-F6EECF244321}">
                <p14:modId xmlns:p14="http://schemas.microsoft.com/office/powerpoint/2010/main" val="2778919048"/>
              </p:ext>
            </p:extLst>
          </p:nvPr>
        </p:nvGraphicFramePr>
        <p:xfrm>
          <a:off x="402771" y="1698171"/>
          <a:ext cx="6302829" cy="359228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47245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Q8.</a:t>
            </a:r>
          </a:p>
        </p:txBody>
      </p:sp>
      <p:sp>
        <p:nvSpPr>
          <p:cNvPr id="9" name="Rectangle 8">
            <a:extLst>
              <a:ext uri="{FF2B5EF4-FFF2-40B4-BE49-F238E27FC236}">
                <a16:creationId xmlns:a16="http://schemas.microsoft.com/office/drawing/2014/main" id="{218DBD40-6B99-8CA3-D359-AC1ECFE5E230}"/>
              </a:ext>
            </a:extLst>
          </p:cNvPr>
          <p:cNvSpPr/>
          <p:nvPr/>
        </p:nvSpPr>
        <p:spPr>
          <a:xfrm>
            <a:off x="7108371" y="3037109"/>
            <a:ext cx="4147458" cy="3102432"/>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pPr marL="285750" indent="-285750">
              <a:buFont typeface="Arial" panose="020B0604020202020204" pitchFamily="34" charset="0"/>
              <a:buChar char="•"/>
            </a:pPr>
            <a:r>
              <a:rPr lang="en-IN" dirty="0">
                <a:solidFill>
                  <a:schemeClr val="tx1"/>
                </a:solidFill>
              </a:rPr>
              <a:t>By </a:t>
            </a:r>
            <a:r>
              <a:rPr lang="en-IN" dirty="0">
                <a:solidFill>
                  <a:srgbClr val="FF0000"/>
                </a:solidFill>
              </a:rPr>
              <a:t>identifying</a:t>
            </a:r>
            <a:r>
              <a:rPr lang="en-IN" dirty="0">
                <a:solidFill>
                  <a:schemeClr val="tx1"/>
                </a:solidFill>
              </a:rPr>
              <a:t> the customer </a:t>
            </a:r>
            <a:r>
              <a:rPr lang="en-IN" dirty="0">
                <a:solidFill>
                  <a:srgbClr val="FF0000"/>
                </a:solidFill>
              </a:rPr>
              <a:t>needs </a:t>
            </a:r>
            <a:r>
              <a:rPr lang="en-IN" dirty="0">
                <a:solidFill>
                  <a:schemeClr val="tx1"/>
                </a:solidFill>
              </a:rPr>
              <a:t>and promoting it, we can increase the customer retention rate</a:t>
            </a:r>
          </a:p>
          <a:p>
            <a:pPr marL="285750" indent="-285750">
              <a:buFont typeface="Arial" panose="020B0604020202020204" pitchFamily="34" charset="0"/>
              <a:buChar char="•"/>
            </a:pPr>
            <a:r>
              <a:rPr lang="en-IN" dirty="0">
                <a:solidFill>
                  <a:schemeClr val="tx1"/>
                </a:solidFill>
              </a:rPr>
              <a:t>To increase the customer lifetime value, we should provide what they need and should satisfy them</a:t>
            </a:r>
          </a:p>
          <a:p>
            <a:pPr marL="285750" indent="-285750">
              <a:buFont typeface="Arial" panose="020B0604020202020204" pitchFamily="34" charset="0"/>
              <a:buChar char="•"/>
            </a:pPr>
            <a:r>
              <a:rPr lang="en-IN" dirty="0">
                <a:solidFill>
                  <a:schemeClr val="tx1"/>
                </a:solidFill>
              </a:rPr>
              <a:t>Market potential growth should also be noticed </a:t>
            </a:r>
          </a:p>
          <a:p>
            <a:endParaRPr lang="en-IN" dirty="0"/>
          </a:p>
        </p:txBody>
      </p:sp>
      <p:sp>
        <p:nvSpPr>
          <p:cNvPr id="10" name="Rectangle 9">
            <a:extLst>
              <a:ext uri="{FF2B5EF4-FFF2-40B4-BE49-F238E27FC236}">
                <a16:creationId xmlns:a16="http://schemas.microsoft.com/office/drawing/2014/main" id="{2555D14A-9A45-50EA-F9D2-5E210EC2524E}"/>
              </a:ext>
            </a:extLst>
          </p:cNvPr>
          <p:cNvSpPr/>
          <p:nvPr/>
        </p:nvSpPr>
        <p:spPr>
          <a:xfrm>
            <a:off x="7108371" y="859971"/>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INSIGHTS:</a:t>
            </a:r>
          </a:p>
          <a:p>
            <a:pPr marL="285750" indent="-285750">
              <a:buFont typeface="Arial" panose="020B0604020202020204" pitchFamily="34" charset="0"/>
              <a:buChar char="•"/>
            </a:pPr>
            <a:r>
              <a:rPr lang="en-IN" dirty="0">
                <a:solidFill>
                  <a:schemeClr val="tx1"/>
                </a:solidFill>
              </a:rPr>
              <a:t>Using pivot table, the customers and their number of orders are taken</a:t>
            </a:r>
          </a:p>
          <a:p>
            <a:pPr marL="285750" indent="-285750">
              <a:buFont typeface="Arial" panose="020B0604020202020204" pitchFamily="34" charset="0"/>
              <a:buChar char="•"/>
            </a:pPr>
            <a:r>
              <a:rPr lang="en-IN" dirty="0">
                <a:solidFill>
                  <a:schemeClr val="tx1"/>
                </a:solidFill>
              </a:rPr>
              <a:t>Top 5 customers who have high retention rate are showed using a bar chart</a:t>
            </a:r>
          </a:p>
        </p:txBody>
      </p:sp>
      <p:sp>
        <p:nvSpPr>
          <p:cNvPr id="11" name="Rectangle 10">
            <a:extLst>
              <a:ext uri="{FF2B5EF4-FFF2-40B4-BE49-F238E27FC236}">
                <a16:creationId xmlns:a16="http://schemas.microsoft.com/office/drawing/2014/main" id="{99A7E070-9490-2B73-629F-3008C20E847C}"/>
              </a:ext>
            </a:extLst>
          </p:cNvPr>
          <p:cNvSpPr/>
          <p:nvPr/>
        </p:nvSpPr>
        <p:spPr>
          <a:xfrm>
            <a:off x="7108371" y="195947"/>
            <a:ext cx="4147458" cy="522514"/>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FORMULA:</a:t>
            </a:r>
          </a:p>
        </p:txBody>
      </p:sp>
      <p:pic>
        <p:nvPicPr>
          <p:cNvPr id="3" name="Picture 2">
            <a:extLst>
              <a:ext uri="{FF2B5EF4-FFF2-40B4-BE49-F238E27FC236}">
                <a16:creationId xmlns:a16="http://schemas.microsoft.com/office/drawing/2014/main" id="{64E8A33C-B877-81B9-9329-BBFBFABA0BDF}"/>
              </a:ext>
            </a:extLst>
          </p:cNvPr>
          <p:cNvPicPr>
            <a:picLocks noChangeAspect="1"/>
          </p:cNvPicPr>
          <p:nvPr/>
        </p:nvPicPr>
        <p:blipFill>
          <a:blip r:embed="rId2"/>
          <a:stretch>
            <a:fillRect/>
          </a:stretch>
        </p:blipFill>
        <p:spPr>
          <a:xfrm>
            <a:off x="522514" y="1607544"/>
            <a:ext cx="6391453" cy="3642911"/>
          </a:xfrm>
          <a:prstGeom prst="rect">
            <a:avLst/>
          </a:prstGeom>
        </p:spPr>
      </p:pic>
    </p:spTree>
    <p:extLst>
      <p:ext uri="{BB962C8B-B14F-4D97-AF65-F5344CB8AC3E}">
        <p14:creationId xmlns:p14="http://schemas.microsoft.com/office/powerpoint/2010/main" val="65953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DB9578C-2C90-8DCD-1424-1F00039033A8}"/>
              </a:ext>
            </a:extLst>
          </p:cNvPr>
          <p:cNvSpPr txBox="1"/>
          <p:nvPr/>
        </p:nvSpPr>
        <p:spPr>
          <a:xfrm>
            <a:off x="1153885" y="718457"/>
            <a:ext cx="1591590" cy="369332"/>
          </a:xfrm>
          <a:prstGeom prst="rect">
            <a:avLst/>
          </a:prstGeom>
          <a:noFill/>
        </p:spPr>
        <p:txBody>
          <a:bodyPr wrap="none" rtlCol="0">
            <a:spAutoFit/>
          </a:bodyPr>
          <a:lstStyle/>
          <a:p>
            <a:r>
              <a:rPr lang="en-IN" dirty="0"/>
              <a:t>9.</a:t>
            </a:r>
            <a:r>
              <a:rPr lang="en-IN" b="1" dirty="0"/>
              <a:t>DASHBOARD</a:t>
            </a:r>
          </a:p>
        </p:txBody>
      </p:sp>
      <p:sp>
        <p:nvSpPr>
          <p:cNvPr id="13" name="Rectangle 12">
            <a:extLst>
              <a:ext uri="{FF2B5EF4-FFF2-40B4-BE49-F238E27FC236}">
                <a16:creationId xmlns:a16="http://schemas.microsoft.com/office/drawing/2014/main" id="{CF2C4586-4E22-07B2-68EF-F594FC6D88F2}"/>
              </a:ext>
            </a:extLst>
          </p:cNvPr>
          <p:cNvSpPr/>
          <p:nvPr/>
        </p:nvSpPr>
        <p:spPr>
          <a:xfrm>
            <a:off x="566057" y="1883229"/>
            <a:ext cx="2699657" cy="414824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just"/>
            <a:r>
              <a:rPr lang="en-IN" dirty="0"/>
              <a:t>Using dashboard, we can see the overall product performance, regional wise sales and profits trends and sales distribution over segments. This dashboard can be used to see how sales is happening currently. It also displays total sales and profits. Used slicers, to know category wise data and regional wise data.</a:t>
            </a:r>
          </a:p>
        </p:txBody>
      </p:sp>
      <p:pic>
        <p:nvPicPr>
          <p:cNvPr id="15" name="Picture 14">
            <a:extLst>
              <a:ext uri="{FF2B5EF4-FFF2-40B4-BE49-F238E27FC236}">
                <a16:creationId xmlns:a16="http://schemas.microsoft.com/office/drawing/2014/main" id="{94C09DF1-DBB1-6EF8-AE18-3443F943C2FF}"/>
              </a:ext>
            </a:extLst>
          </p:cNvPr>
          <p:cNvPicPr>
            <a:picLocks noChangeAspect="1"/>
          </p:cNvPicPr>
          <p:nvPr/>
        </p:nvPicPr>
        <p:blipFill>
          <a:blip r:embed="rId2"/>
          <a:stretch>
            <a:fillRect/>
          </a:stretch>
        </p:blipFill>
        <p:spPr>
          <a:xfrm>
            <a:off x="3724152" y="195943"/>
            <a:ext cx="7861949" cy="5999078"/>
          </a:xfrm>
          <a:prstGeom prst="rect">
            <a:avLst/>
          </a:prstGeom>
        </p:spPr>
      </p:pic>
    </p:spTree>
    <p:extLst>
      <p:ext uri="{BB962C8B-B14F-4D97-AF65-F5344CB8AC3E}">
        <p14:creationId xmlns:p14="http://schemas.microsoft.com/office/powerpoint/2010/main" val="1246764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Q1.</a:t>
            </a:r>
          </a:p>
        </p:txBody>
      </p:sp>
      <p:sp>
        <p:nvSpPr>
          <p:cNvPr id="9" name="Rectangle 8">
            <a:extLst>
              <a:ext uri="{FF2B5EF4-FFF2-40B4-BE49-F238E27FC236}">
                <a16:creationId xmlns:a16="http://schemas.microsoft.com/office/drawing/2014/main" id="{218DBD40-6B99-8CA3-D359-AC1ECFE5E230}"/>
              </a:ext>
            </a:extLst>
          </p:cNvPr>
          <p:cNvSpPr/>
          <p:nvPr/>
        </p:nvSpPr>
        <p:spPr>
          <a:xfrm>
            <a:off x="7108371" y="4103913"/>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r>
              <a:rPr lang="en-IN" b="1" dirty="0">
                <a:solidFill>
                  <a:schemeClr val="tx1"/>
                </a:solidFill>
              </a:rPr>
              <a:t>From table, we can see than due to product returns, </a:t>
            </a:r>
            <a:r>
              <a:rPr lang="en-IN" b="1" dirty="0">
                <a:solidFill>
                  <a:srgbClr val="FF0000"/>
                </a:solidFill>
              </a:rPr>
              <a:t>8% of profit and total sales</a:t>
            </a:r>
            <a:r>
              <a:rPr lang="en-IN" b="1" dirty="0">
                <a:solidFill>
                  <a:schemeClr val="tx1"/>
                </a:solidFill>
              </a:rPr>
              <a:t> is loss</a:t>
            </a:r>
          </a:p>
        </p:txBody>
      </p:sp>
      <p:sp>
        <p:nvSpPr>
          <p:cNvPr id="10" name="Rectangle 9">
            <a:extLst>
              <a:ext uri="{FF2B5EF4-FFF2-40B4-BE49-F238E27FC236}">
                <a16:creationId xmlns:a16="http://schemas.microsoft.com/office/drawing/2014/main" id="{2555D14A-9A45-50EA-F9D2-5E210EC2524E}"/>
              </a:ext>
            </a:extLst>
          </p:cNvPr>
          <p:cNvSpPr/>
          <p:nvPr/>
        </p:nvSpPr>
        <p:spPr>
          <a:xfrm>
            <a:off x="7108371" y="1926774"/>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INSIGHTS:</a:t>
            </a:r>
          </a:p>
          <a:p>
            <a:pPr marL="285750" indent="-285750">
              <a:buFont typeface="Arial" panose="020B0604020202020204" pitchFamily="34" charset="0"/>
              <a:buChar char="•"/>
            </a:pPr>
            <a:r>
              <a:rPr lang="en-IN" dirty="0">
                <a:solidFill>
                  <a:schemeClr val="tx1"/>
                </a:solidFill>
              </a:rPr>
              <a:t>Calculated the percent of returns using count formula</a:t>
            </a:r>
          </a:p>
          <a:p>
            <a:pPr marL="285750" indent="-285750">
              <a:buFont typeface="Arial" panose="020B0604020202020204" pitchFamily="34" charset="0"/>
              <a:buChar char="•"/>
            </a:pPr>
            <a:r>
              <a:rPr lang="en-IN" dirty="0">
                <a:solidFill>
                  <a:schemeClr val="tx1"/>
                </a:solidFill>
              </a:rPr>
              <a:t>Using pivot table, the impact of returns can be seen </a:t>
            </a:r>
          </a:p>
        </p:txBody>
      </p:sp>
      <p:sp>
        <p:nvSpPr>
          <p:cNvPr id="11" name="Rectangle 10">
            <a:extLst>
              <a:ext uri="{FF2B5EF4-FFF2-40B4-BE49-F238E27FC236}">
                <a16:creationId xmlns:a16="http://schemas.microsoft.com/office/drawing/2014/main" id="{99A7E070-9490-2B73-629F-3008C20E847C}"/>
              </a:ext>
            </a:extLst>
          </p:cNvPr>
          <p:cNvSpPr/>
          <p:nvPr/>
        </p:nvSpPr>
        <p:spPr>
          <a:xfrm>
            <a:off x="7108371" y="195946"/>
            <a:ext cx="4147458" cy="1502225"/>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FORMULA:</a:t>
            </a:r>
          </a:p>
          <a:p>
            <a:r>
              <a:rPr lang="en-IN" dirty="0">
                <a:solidFill>
                  <a:schemeClr val="tx1"/>
                </a:solidFill>
              </a:rPr>
              <a:t>=COUNTA(Returns!A2:A297)</a:t>
            </a:r>
          </a:p>
          <a:p>
            <a:r>
              <a:rPr lang="en-IN" dirty="0">
                <a:solidFill>
                  <a:schemeClr val="tx1"/>
                </a:solidFill>
              </a:rPr>
              <a:t>=COUNTA(Orders!B20:B9994)</a:t>
            </a:r>
          </a:p>
          <a:p>
            <a:r>
              <a:rPr lang="en-IN" dirty="0">
                <a:solidFill>
                  <a:schemeClr val="tx1"/>
                </a:solidFill>
              </a:rPr>
              <a:t>=A2/B2</a:t>
            </a:r>
          </a:p>
          <a:p>
            <a:endParaRPr lang="en-IN" dirty="0">
              <a:solidFill>
                <a:schemeClr val="tx1"/>
              </a:solidFill>
            </a:endParaRPr>
          </a:p>
        </p:txBody>
      </p:sp>
      <p:pic>
        <p:nvPicPr>
          <p:cNvPr id="13" name="Picture 12">
            <a:extLst>
              <a:ext uri="{FF2B5EF4-FFF2-40B4-BE49-F238E27FC236}">
                <a16:creationId xmlns:a16="http://schemas.microsoft.com/office/drawing/2014/main" id="{DAD081AF-65D0-C4E5-7F2C-4AD85F837012}"/>
              </a:ext>
            </a:extLst>
          </p:cNvPr>
          <p:cNvPicPr>
            <a:picLocks noChangeAspect="1"/>
          </p:cNvPicPr>
          <p:nvPr/>
        </p:nvPicPr>
        <p:blipFill>
          <a:blip r:embed="rId3"/>
          <a:stretch>
            <a:fillRect/>
          </a:stretch>
        </p:blipFill>
        <p:spPr>
          <a:xfrm>
            <a:off x="1581243" y="1926774"/>
            <a:ext cx="4514757" cy="1193274"/>
          </a:xfrm>
          <a:prstGeom prst="rect">
            <a:avLst/>
          </a:prstGeom>
        </p:spPr>
      </p:pic>
      <p:pic>
        <p:nvPicPr>
          <p:cNvPr id="18" name="Picture 17">
            <a:extLst>
              <a:ext uri="{FF2B5EF4-FFF2-40B4-BE49-F238E27FC236}">
                <a16:creationId xmlns:a16="http://schemas.microsoft.com/office/drawing/2014/main" id="{6C530A5F-7E6C-F4BC-C3F9-363330CEF708}"/>
              </a:ext>
            </a:extLst>
          </p:cNvPr>
          <p:cNvPicPr>
            <a:picLocks noChangeAspect="1"/>
          </p:cNvPicPr>
          <p:nvPr/>
        </p:nvPicPr>
        <p:blipFill>
          <a:blip r:embed="rId4"/>
          <a:stretch>
            <a:fillRect/>
          </a:stretch>
        </p:blipFill>
        <p:spPr>
          <a:xfrm>
            <a:off x="316555" y="3748840"/>
            <a:ext cx="6629160" cy="1155804"/>
          </a:xfrm>
          <a:prstGeom prst="rect">
            <a:avLst/>
          </a:prstGeom>
        </p:spPr>
      </p:pic>
    </p:spTree>
    <p:extLst>
      <p:ext uri="{BB962C8B-B14F-4D97-AF65-F5344CB8AC3E}">
        <p14:creationId xmlns:p14="http://schemas.microsoft.com/office/powerpoint/2010/main" val="54843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Q2.</a:t>
            </a:r>
          </a:p>
        </p:txBody>
      </p:sp>
      <p:sp>
        <p:nvSpPr>
          <p:cNvPr id="9" name="Rectangle 8">
            <a:extLst>
              <a:ext uri="{FF2B5EF4-FFF2-40B4-BE49-F238E27FC236}">
                <a16:creationId xmlns:a16="http://schemas.microsoft.com/office/drawing/2014/main" id="{218DBD40-6B99-8CA3-D359-AC1ECFE5E230}"/>
              </a:ext>
            </a:extLst>
          </p:cNvPr>
          <p:cNvSpPr/>
          <p:nvPr/>
        </p:nvSpPr>
        <p:spPr>
          <a:xfrm>
            <a:off x="7108371" y="4103913"/>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pPr marL="285750" indent="-285750">
              <a:buFont typeface="Arial" panose="020B0604020202020204" pitchFamily="34" charset="0"/>
              <a:buChar char="•"/>
            </a:pPr>
            <a:r>
              <a:rPr lang="en-IN" b="1" dirty="0">
                <a:solidFill>
                  <a:srgbClr val="FF0000"/>
                </a:solidFill>
              </a:rPr>
              <a:t>Same Day </a:t>
            </a:r>
            <a:r>
              <a:rPr lang="en-IN" dirty="0">
                <a:solidFill>
                  <a:schemeClr val="tx1"/>
                </a:solidFill>
              </a:rPr>
              <a:t>has </a:t>
            </a:r>
            <a:r>
              <a:rPr lang="en-IN" dirty="0">
                <a:solidFill>
                  <a:srgbClr val="FF0000"/>
                </a:solidFill>
              </a:rPr>
              <a:t>fastest</a:t>
            </a:r>
            <a:r>
              <a:rPr lang="en-IN" dirty="0">
                <a:solidFill>
                  <a:schemeClr val="tx1"/>
                </a:solidFill>
              </a:rPr>
              <a:t> average ship time</a:t>
            </a:r>
          </a:p>
          <a:p>
            <a:pPr marL="285750" indent="-285750">
              <a:buFont typeface="Arial" panose="020B0604020202020204" pitchFamily="34" charset="0"/>
              <a:buChar char="•"/>
            </a:pPr>
            <a:r>
              <a:rPr lang="en-IN" b="1" dirty="0">
                <a:solidFill>
                  <a:srgbClr val="FF0000"/>
                </a:solidFill>
              </a:rPr>
              <a:t>Standard class </a:t>
            </a:r>
            <a:r>
              <a:rPr lang="en-IN" dirty="0">
                <a:solidFill>
                  <a:schemeClr val="tx1"/>
                </a:solidFill>
              </a:rPr>
              <a:t>has high average ship time which means it is the </a:t>
            </a:r>
            <a:r>
              <a:rPr lang="en-IN" dirty="0">
                <a:solidFill>
                  <a:srgbClr val="FF0000"/>
                </a:solidFill>
              </a:rPr>
              <a:t>slowest</a:t>
            </a:r>
            <a:r>
              <a:rPr lang="en-IN" dirty="0">
                <a:solidFill>
                  <a:schemeClr val="tx1"/>
                </a:solidFill>
              </a:rPr>
              <a:t> delivery </a:t>
            </a:r>
          </a:p>
          <a:p>
            <a:endParaRPr lang="en-IN" dirty="0"/>
          </a:p>
        </p:txBody>
      </p:sp>
      <p:sp>
        <p:nvSpPr>
          <p:cNvPr id="10" name="Rectangle 9">
            <a:extLst>
              <a:ext uri="{FF2B5EF4-FFF2-40B4-BE49-F238E27FC236}">
                <a16:creationId xmlns:a16="http://schemas.microsoft.com/office/drawing/2014/main" id="{2555D14A-9A45-50EA-F9D2-5E210EC2524E}"/>
              </a:ext>
            </a:extLst>
          </p:cNvPr>
          <p:cNvSpPr/>
          <p:nvPr/>
        </p:nvSpPr>
        <p:spPr>
          <a:xfrm>
            <a:off x="7108371" y="1926774"/>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INSIGHTS:</a:t>
            </a:r>
          </a:p>
          <a:p>
            <a:pPr marL="285750" indent="-285750">
              <a:buFont typeface="Arial" panose="020B0604020202020204" pitchFamily="34" charset="0"/>
              <a:buChar char="•"/>
            </a:pPr>
            <a:r>
              <a:rPr lang="en-IN" dirty="0">
                <a:solidFill>
                  <a:schemeClr val="tx1"/>
                </a:solidFill>
              </a:rPr>
              <a:t>Created new column </a:t>
            </a:r>
            <a:r>
              <a:rPr lang="en-IN" dirty="0" err="1">
                <a:solidFill>
                  <a:schemeClr val="tx1"/>
                </a:solidFill>
              </a:rPr>
              <a:t>ship_time</a:t>
            </a:r>
            <a:r>
              <a:rPr lang="en-IN" dirty="0">
                <a:solidFill>
                  <a:schemeClr val="tx1"/>
                </a:solidFill>
              </a:rPr>
              <a:t> in main data</a:t>
            </a:r>
          </a:p>
          <a:p>
            <a:pPr marL="285750" indent="-285750">
              <a:buFont typeface="Arial" panose="020B0604020202020204" pitchFamily="34" charset="0"/>
              <a:buChar char="•"/>
            </a:pPr>
            <a:r>
              <a:rPr lang="en-IN" dirty="0">
                <a:solidFill>
                  <a:schemeClr val="tx1"/>
                </a:solidFill>
              </a:rPr>
              <a:t>Using pivot table, calculated average ship time</a:t>
            </a:r>
          </a:p>
          <a:p>
            <a:pPr marL="285750" indent="-285750">
              <a:buFont typeface="Arial" panose="020B0604020202020204" pitchFamily="34" charset="0"/>
              <a:buChar char="•"/>
            </a:pPr>
            <a:endParaRPr lang="en-IN" dirty="0">
              <a:solidFill>
                <a:schemeClr val="tx1"/>
              </a:solidFill>
            </a:endParaRPr>
          </a:p>
        </p:txBody>
      </p:sp>
      <p:sp>
        <p:nvSpPr>
          <p:cNvPr id="11" name="Rectangle 10">
            <a:extLst>
              <a:ext uri="{FF2B5EF4-FFF2-40B4-BE49-F238E27FC236}">
                <a16:creationId xmlns:a16="http://schemas.microsoft.com/office/drawing/2014/main" id="{99A7E070-9490-2B73-629F-3008C20E847C}"/>
              </a:ext>
            </a:extLst>
          </p:cNvPr>
          <p:cNvSpPr/>
          <p:nvPr/>
        </p:nvSpPr>
        <p:spPr>
          <a:xfrm>
            <a:off x="7108371" y="195946"/>
            <a:ext cx="4147458" cy="1502225"/>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FORMULA:</a:t>
            </a:r>
            <a:endParaRPr lang="en-IN" dirty="0">
              <a:solidFill>
                <a:schemeClr val="tx1"/>
              </a:solidFill>
            </a:endParaRPr>
          </a:p>
          <a:p>
            <a:endParaRPr lang="en-IN" dirty="0">
              <a:solidFill>
                <a:schemeClr val="tx1"/>
              </a:solidFill>
            </a:endParaRPr>
          </a:p>
        </p:txBody>
      </p:sp>
      <p:pic>
        <p:nvPicPr>
          <p:cNvPr id="6" name="Picture 5">
            <a:extLst>
              <a:ext uri="{FF2B5EF4-FFF2-40B4-BE49-F238E27FC236}">
                <a16:creationId xmlns:a16="http://schemas.microsoft.com/office/drawing/2014/main" id="{83EA7E84-A95E-9B2D-D5BD-C91CBF6532AB}"/>
              </a:ext>
            </a:extLst>
          </p:cNvPr>
          <p:cNvPicPr>
            <a:picLocks noChangeAspect="1"/>
          </p:cNvPicPr>
          <p:nvPr/>
        </p:nvPicPr>
        <p:blipFill>
          <a:blip r:embed="rId2"/>
          <a:stretch>
            <a:fillRect/>
          </a:stretch>
        </p:blipFill>
        <p:spPr>
          <a:xfrm>
            <a:off x="2404875" y="1097666"/>
            <a:ext cx="3269854" cy="1658216"/>
          </a:xfrm>
          <a:prstGeom prst="rect">
            <a:avLst/>
          </a:prstGeom>
        </p:spPr>
      </p:pic>
      <p:graphicFrame>
        <p:nvGraphicFramePr>
          <p:cNvPr id="8" name="Chart 7">
            <a:extLst>
              <a:ext uri="{FF2B5EF4-FFF2-40B4-BE49-F238E27FC236}">
                <a16:creationId xmlns:a16="http://schemas.microsoft.com/office/drawing/2014/main" id="{1AD59A59-9D95-1697-7AEC-2E1105945E7D}"/>
              </a:ext>
            </a:extLst>
          </p:cNvPr>
          <p:cNvGraphicFramePr>
            <a:graphicFrameLocks/>
          </p:cNvGraphicFramePr>
          <p:nvPr>
            <p:extLst>
              <p:ext uri="{D42A27DB-BD31-4B8C-83A1-F6EECF244321}">
                <p14:modId xmlns:p14="http://schemas.microsoft.com/office/powerpoint/2010/main" val="1575149037"/>
              </p:ext>
            </p:extLst>
          </p:nvPr>
        </p:nvGraphicFramePr>
        <p:xfrm>
          <a:off x="1087268" y="2848469"/>
          <a:ext cx="5671457" cy="333102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46004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Q3.</a:t>
            </a:r>
          </a:p>
        </p:txBody>
      </p:sp>
      <p:sp>
        <p:nvSpPr>
          <p:cNvPr id="9" name="Rectangle 8">
            <a:extLst>
              <a:ext uri="{FF2B5EF4-FFF2-40B4-BE49-F238E27FC236}">
                <a16:creationId xmlns:a16="http://schemas.microsoft.com/office/drawing/2014/main" id="{218DBD40-6B99-8CA3-D359-AC1ECFE5E230}"/>
              </a:ext>
            </a:extLst>
          </p:cNvPr>
          <p:cNvSpPr/>
          <p:nvPr/>
        </p:nvSpPr>
        <p:spPr>
          <a:xfrm>
            <a:off x="7108371" y="3512255"/>
            <a:ext cx="4147458" cy="2627286"/>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pPr marL="285750" indent="-285750">
              <a:buFont typeface="Arial" panose="020B0604020202020204" pitchFamily="34" charset="0"/>
              <a:buChar char="•"/>
            </a:pPr>
            <a:r>
              <a:rPr lang="en-IN" dirty="0">
                <a:solidFill>
                  <a:schemeClr val="tx1"/>
                </a:solidFill>
              </a:rPr>
              <a:t>Overall profit is </a:t>
            </a:r>
            <a:r>
              <a:rPr lang="en-IN" b="1" dirty="0">
                <a:solidFill>
                  <a:srgbClr val="FF0000"/>
                </a:solidFill>
              </a:rPr>
              <a:t>high for consumer segment </a:t>
            </a:r>
            <a:r>
              <a:rPr lang="en-IN" dirty="0">
                <a:solidFill>
                  <a:schemeClr val="tx1"/>
                </a:solidFill>
              </a:rPr>
              <a:t>whereas low for home office segment</a:t>
            </a:r>
          </a:p>
          <a:p>
            <a:pPr marL="285750" indent="-285750">
              <a:buFont typeface="Arial" panose="020B0604020202020204" pitchFamily="34" charset="0"/>
              <a:buChar char="•"/>
            </a:pPr>
            <a:r>
              <a:rPr lang="en-IN" dirty="0">
                <a:solidFill>
                  <a:schemeClr val="tx1"/>
                </a:solidFill>
              </a:rPr>
              <a:t>If we concentrate more on consumer segments, we can earn more profits</a:t>
            </a:r>
          </a:p>
          <a:p>
            <a:pPr marL="285750" indent="-285750">
              <a:buFont typeface="Arial" panose="020B0604020202020204" pitchFamily="34" charset="0"/>
              <a:buChar char="•"/>
            </a:pPr>
            <a:r>
              <a:rPr lang="en-IN" dirty="0">
                <a:solidFill>
                  <a:schemeClr val="tx1"/>
                </a:solidFill>
              </a:rPr>
              <a:t>Mostly, the profits are earned in total sales below rs.61000</a:t>
            </a:r>
            <a:endParaRPr lang="en-IN" dirty="0">
              <a:solidFill>
                <a:srgbClr val="FF0000"/>
              </a:solidFill>
            </a:endParaRPr>
          </a:p>
          <a:p>
            <a:pPr marL="285750" indent="-285750">
              <a:buFont typeface="Arial" panose="020B0604020202020204" pitchFamily="34" charset="0"/>
              <a:buChar char="•"/>
            </a:pPr>
            <a:endParaRPr lang="en-IN" b="1" dirty="0">
              <a:solidFill>
                <a:srgbClr val="FF0000"/>
              </a:solidFill>
            </a:endParaRPr>
          </a:p>
          <a:p>
            <a:endParaRPr lang="en-IN" dirty="0"/>
          </a:p>
        </p:txBody>
      </p:sp>
      <p:sp>
        <p:nvSpPr>
          <p:cNvPr id="10" name="Rectangle 9">
            <a:extLst>
              <a:ext uri="{FF2B5EF4-FFF2-40B4-BE49-F238E27FC236}">
                <a16:creationId xmlns:a16="http://schemas.microsoft.com/office/drawing/2014/main" id="{2555D14A-9A45-50EA-F9D2-5E210EC2524E}"/>
              </a:ext>
            </a:extLst>
          </p:cNvPr>
          <p:cNvSpPr/>
          <p:nvPr/>
        </p:nvSpPr>
        <p:spPr>
          <a:xfrm>
            <a:off x="7108371" y="1326142"/>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INSIGHTS:</a:t>
            </a:r>
          </a:p>
          <a:p>
            <a:pPr marL="285750" indent="-285750">
              <a:buFont typeface="Arial" panose="020B0604020202020204" pitchFamily="34" charset="0"/>
              <a:buChar char="•"/>
            </a:pPr>
            <a:r>
              <a:rPr lang="en-IN" dirty="0">
                <a:solidFill>
                  <a:schemeClr val="tx1"/>
                </a:solidFill>
              </a:rPr>
              <a:t>Using pivot table, segmentation is performed</a:t>
            </a:r>
          </a:p>
          <a:p>
            <a:pPr marL="285750" indent="-285750">
              <a:buFont typeface="Arial" panose="020B0604020202020204" pitchFamily="34" charset="0"/>
              <a:buChar char="•"/>
            </a:pPr>
            <a:r>
              <a:rPr lang="en-IN" dirty="0">
                <a:solidFill>
                  <a:schemeClr val="tx1"/>
                </a:solidFill>
              </a:rPr>
              <a:t>Using grouping option, customers are grouped </a:t>
            </a:r>
            <a:r>
              <a:rPr lang="en-IN" dirty="0">
                <a:solidFill>
                  <a:srgbClr val="FF0000"/>
                </a:solidFill>
              </a:rPr>
              <a:t>respect to total sales</a:t>
            </a:r>
          </a:p>
          <a:p>
            <a:pPr marL="285750" indent="-285750">
              <a:buFont typeface="Arial" panose="020B0604020202020204" pitchFamily="34" charset="0"/>
              <a:buChar char="•"/>
            </a:pPr>
            <a:r>
              <a:rPr lang="en-IN" dirty="0">
                <a:solidFill>
                  <a:schemeClr val="tx1"/>
                </a:solidFill>
              </a:rPr>
              <a:t>It is also divided using sum of profits</a:t>
            </a:r>
          </a:p>
          <a:p>
            <a:endParaRPr lang="en-IN" dirty="0">
              <a:solidFill>
                <a:schemeClr val="tx1"/>
              </a:solidFill>
            </a:endParaRPr>
          </a:p>
        </p:txBody>
      </p:sp>
      <p:sp>
        <p:nvSpPr>
          <p:cNvPr id="11" name="Rectangle 10">
            <a:extLst>
              <a:ext uri="{FF2B5EF4-FFF2-40B4-BE49-F238E27FC236}">
                <a16:creationId xmlns:a16="http://schemas.microsoft.com/office/drawing/2014/main" id="{99A7E070-9490-2B73-629F-3008C20E847C}"/>
              </a:ext>
            </a:extLst>
          </p:cNvPr>
          <p:cNvSpPr/>
          <p:nvPr/>
        </p:nvSpPr>
        <p:spPr>
          <a:xfrm>
            <a:off x="7108371" y="195946"/>
            <a:ext cx="4147458" cy="979711"/>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FORMULA:</a:t>
            </a:r>
          </a:p>
        </p:txBody>
      </p:sp>
      <p:pic>
        <p:nvPicPr>
          <p:cNvPr id="6" name="Picture 5">
            <a:extLst>
              <a:ext uri="{FF2B5EF4-FFF2-40B4-BE49-F238E27FC236}">
                <a16:creationId xmlns:a16="http://schemas.microsoft.com/office/drawing/2014/main" id="{8E7EA100-B9DD-99F6-1B2F-5E53485FE764}"/>
              </a:ext>
            </a:extLst>
          </p:cNvPr>
          <p:cNvPicPr>
            <a:picLocks noChangeAspect="1"/>
          </p:cNvPicPr>
          <p:nvPr/>
        </p:nvPicPr>
        <p:blipFill>
          <a:blip r:embed="rId2"/>
          <a:stretch>
            <a:fillRect/>
          </a:stretch>
        </p:blipFill>
        <p:spPr>
          <a:xfrm>
            <a:off x="576942" y="2195442"/>
            <a:ext cx="5934643" cy="2467116"/>
          </a:xfrm>
          <a:prstGeom prst="rect">
            <a:avLst/>
          </a:prstGeom>
        </p:spPr>
      </p:pic>
    </p:spTree>
    <p:extLst>
      <p:ext uri="{BB962C8B-B14F-4D97-AF65-F5344CB8AC3E}">
        <p14:creationId xmlns:p14="http://schemas.microsoft.com/office/powerpoint/2010/main" val="546009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Q4.</a:t>
            </a:r>
          </a:p>
        </p:txBody>
      </p:sp>
      <p:sp>
        <p:nvSpPr>
          <p:cNvPr id="9" name="Rectangle 8">
            <a:extLst>
              <a:ext uri="{FF2B5EF4-FFF2-40B4-BE49-F238E27FC236}">
                <a16:creationId xmlns:a16="http://schemas.microsoft.com/office/drawing/2014/main" id="{218DBD40-6B99-8CA3-D359-AC1ECFE5E230}"/>
              </a:ext>
            </a:extLst>
          </p:cNvPr>
          <p:cNvSpPr/>
          <p:nvPr/>
        </p:nvSpPr>
        <p:spPr>
          <a:xfrm>
            <a:off x="7108371" y="4103913"/>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pPr marL="285750" indent="-285750">
              <a:buFont typeface="Arial" panose="020B0604020202020204" pitchFamily="34" charset="0"/>
              <a:buChar char="•"/>
            </a:pPr>
            <a:r>
              <a:rPr lang="en-IN" dirty="0">
                <a:solidFill>
                  <a:srgbClr val="FF0000"/>
                </a:solidFill>
              </a:rPr>
              <a:t>Furniture</a:t>
            </a:r>
            <a:r>
              <a:rPr lang="en-IN" dirty="0">
                <a:solidFill>
                  <a:schemeClr val="tx1"/>
                </a:solidFill>
              </a:rPr>
              <a:t> category has</a:t>
            </a:r>
            <a:r>
              <a:rPr lang="en-IN" dirty="0">
                <a:solidFill>
                  <a:srgbClr val="FF0000"/>
                </a:solidFill>
              </a:rPr>
              <a:t> highest </a:t>
            </a:r>
            <a:r>
              <a:rPr lang="en-IN" dirty="0">
                <a:solidFill>
                  <a:schemeClr val="tx1"/>
                </a:solidFill>
              </a:rPr>
              <a:t>total sales </a:t>
            </a:r>
          </a:p>
          <a:p>
            <a:pPr marL="285750" indent="-285750">
              <a:buFont typeface="Arial" panose="020B0604020202020204" pitchFamily="34" charset="0"/>
              <a:buChar char="•"/>
            </a:pPr>
            <a:r>
              <a:rPr lang="en-IN" dirty="0">
                <a:solidFill>
                  <a:schemeClr val="tx1"/>
                </a:solidFill>
              </a:rPr>
              <a:t>Subtotals in each category shows the total sales and average profit margin</a:t>
            </a:r>
          </a:p>
          <a:p>
            <a:pPr marL="285750" indent="-285750">
              <a:buFont typeface="Arial" panose="020B0604020202020204" pitchFamily="34" charset="0"/>
              <a:buChar char="•"/>
            </a:pPr>
            <a:r>
              <a:rPr lang="en-IN" dirty="0">
                <a:solidFill>
                  <a:srgbClr val="FF0000"/>
                </a:solidFill>
              </a:rPr>
              <a:t>Profit</a:t>
            </a:r>
            <a:r>
              <a:rPr lang="en-IN" dirty="0">
                <a:solidFill>
                  <a:schemeClr val="tx1"/>
                </a:solidFill>
              </a:rPr>
              <a:t> is higher in </a:t>
            </a:r>
            <a:r>
              <a:rPr lang="en-IN" dirty="0">
                <a:solidFill>
                  <a:srgbClr val="FF0000"/>
                </a:solidFill>
              </a:rPr>
              <a:t>Technology</a:t>
            </a:r>
            <a:r>
              <a:rPr lang="en-IN" dirty="0">
                <a:solidFill>
                  <a:schemeClr val="tx1"/>
                </a:solidFill>
              </a:rPr>
              <a:t> category</a:t>
            </a:r>
          </a:p>
          <a:p>
            <a:endParaRPr lang="en-IN" dirty="0">
              <a:solidFill>
                <a:schemeClr val="tx1"/>
              </a:solidFill>
            </a:endParaRPr>
          </a:p>
          <a:p>
            <a:endParaRPr lang="en-IN" dirty="0"/>
          </a:p>
        </p:txBody>
      </p:sp>
      <p:sp>
        <p:nvSpPr>
          <p:cNvPr id="10" name="Rectangle 9">
            <a:extLst>
              <a:ext uri="{FF2B5EF4-FFF2-40B4-BE49-F238E27FC236}">
                <a16:creationId xmlns:a16="http://schemas.microsoft.com/office/drawing/2014/main" id="{2555D14A-9A45-50EA-F9D2-5E210EC2524E}"/>
              </a:ext>
            </a:extLst>
          </p:cNvPr>
          <p:cNvSpPr/>
          <p:nvPr/>
        </p:nvSpPr>
        <p:spPr>
          <a:xfrm>
            <a:off x="7108371" y="1926774"/>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INSIGHTS:</a:t>
            </a:r>
          </a:p>
          <a:p>
            <a:pPr marL="285750" indent="-285750">
              <a:buFont typeface="Arial" panose="020B0604020202020204" pitchFamily="34" charset="0"/>
              <a:buChar char="•"/>
            </a:pPr>
            <a:r>
              <a:rPr lang="en-IN" dirty="0">
                <a:solidFill>
                  <a:schemeClr val="tx1"/>
                </a:solidFill>
              </a:rPr>
              <a:t>Using pivot table, data is loaded</a:t>
            </a:r>
          </a:p>
          <a:p>
            <a:pPr marL="285750" indent="-285750">
              <a:buFont typeface="Arial" panose="020B0604020202020204" pitchFamily="34" charset="0"/>
              <a:buChar char="•"/>
            </a:pPr>
            <a:r>
              <a:rPr lang="en-IN" dirty="0">
                <a:solidFill>
                  <a:schemeClr val="tx1"/>
                </a:solidFill>
              </a:rPr>
              <a:t>By selecting show in tabular form, the data is viewed in tabular form</a:t>
            </a:r>
          </a:p>
          <a:p>
            <a:pPr marL="285750" indent="-285750">
              <a:buFont typeface="Arial" panose="020B0604020202020204" pitchFamily="34" charset="0"/>
              <a:buChar char="•"/>
            </a:pPr>
            <a:r>
              <a:rPr lang="en-IN" dirty="0">
                <a:solidFill>
                  <a:schemeClr val="tx1"/>
                </a:solidFill>
              </a:rPr>
              <a:t>Product performance can be viewed with the help of total sales and profit</a:t>
            </a:r>
          </a:p>
        </p:txBody>
      </p:sp>
      <p:sp>
        <p:nvSpPr>
          <p:cNvPr id="11" name="Rectangle 10">
            <a:extLst>
              <a:ext uri="{FF2B5EF4-FFF2-40B4-BE49-F238E27FC236}">
                <a16:creationId xmlns:a16="http://schemas.microsoft.com/office/drawing/2014/main" id="{99A7E070-9490-2B73-629F-3008C20E847C}"/>
              </a:ext>
            </a:extLst>
          </p:cNvPr>
          <p:cNvSpPr/>
          <p:nvPr/>
        </p:nvSpPr>
        <p:spPr>
          <a:xfrm>
            <a:off x="7108371" y="195946"/>
            <a:ext cx="4147458" cy="1502225"/>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FORMULA:</a:t>
            </a:r>
          </a:p>
        </p:txBody>
      </p:sp>
      <p:pic>
        <p:nvPicPr>
          <p:cNvPr id="3" name="Picture 2">
            <a:extLst>
              <a:ext uri="{FF2B5EF4-FFF2-40B4-BE49-F238E27FC236}">
                <a16:creationId xmlns:a16="http://schemas.microsoft.com/office/drawing/2014/main" id="{B57D28CE-25F5-C9FD-2E6B-FD12D0C9231F}"/>
              </a:ext>
            </a:extLst>
          </p:cNvPr>
          <p:cNvPicPr>
            <a:picLocks noChangeAspect="1"/>
          </p:cNvPicPr>
          <p:nvPr/>
        </p:nvPicPr>
        <p:blipFill>
          <a:blip r:embed="rId2"/>
          <a:stretch>
            <a:fillRect/>
          </a:stretch>
        </p:blipFill>
        <p:spPr>
          <a:xfrm>
            <a:off x="1579296" y="740146"/>
            <a:ext cx="4937210" cy="4625684"/>
          </a:xfrm>
          <a:prstGeom prst="rect">
            <a:avLst/>
          </a:prstGeom>
        </p:spPr>
      </p:pic>
    </p:spTree>
    <p:extLst>
      <p:ext uri="{BB962C8B-B14F-4D97-AF65-F5344CB8AC3E}">
        <p14:creationId xmlns:p14="http://schemas.microsoft.com/office/powerpoint/2010/main" val="3168201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Q4.</a:t>
            </a:r>
          </a:p>
        </p:txBody>
      </p:sp>
      <p:sp>
        <p:nvSpPr>
          <p:cNvPr id="9" name="Rectangle 8">
            <a:extLst>
              <a:ext uri="{FF2B5EF4-FFF2-40B4-BE49-F238E27FC236}">
                <a16:creationId xmlns:a16="http://schemas.microsoft.com/office/drawing/2014/main" id="{218DBD40-6B99-8CA3-D359-AC1ECFE5E230}"/>
              </a:ext>
            </a:extLst>
          </p:cNvPr>
          <p:cNvSpPr/>
          <p:nvPr/>
        </p:nvSpPr>
        <p:spPr>
          <a:xfrm>
            <a:off x="9046028" y="1012370"/>
            <a:ext cx="2950029" cy="4310743"/>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pPr marL="285750" indent="-285750">
              <a:buFont typeface="Arial" panose="020B0604020202020204" pitchFamily="34" charset="0"/>
              <a:buChar char="•"/>
            </a:pPr>
            <a:r>
              <a:rPr lang="en-IN" dirty="0">
                <a:solidFill>
                  <a:schemeClr val="tx1"/>
                </a:solidFill>
              </a:rPr>
              <a:t>Chart provide a visual representation of high sales and high profit for each category</a:t>
            </a:r>
          </a:p>
          <a:p>
            <a:pPr marL="285750" indent="-285750">
              <a:buFont typeface="Arial" panose="020B0604020202020204" pitchFamily="34" charset="0"/>
              <a:buChar char="•"/>
            </a:pPr>
            <a:r>
              <a:rPr lang="en-IN" dirty="0">
                <a:solidFill>
                  <a:schemeClr val="tx1"/>
                </a:solidFill>
              </a:rPr>
              <a:t>Some category </a:t>
            </a:r>
            <a:r>
              <a:rPr lang="en-IN" dirty="0">
                <a:solidFill>
                  <a:srgbClr val="FF0000"/>
                </a:solidFill>
              </a:rPr>
              <a:t>don’t have profit but the sales are high</a:t>
            </a:r>
          </a:p>
          <a:p>
            <a:pPr marL="285750" indent="-285750">
              <a:buFont typeface="Arial" panose="020B0604020202020204" pitchFamily="34" charset="0"/>
              <a:buChar char="•"/>
            </a:pPr>
            <a:r>
              <a:rPr lang="en-IN" dirty="0">
                <a:solidFill>
                  <a:srgbClr val="FF0000"/>
                </a:solidFill>
              </a:rPr>
              <a:t>To increase revenue, should sell profitable products</a:t>
            </a:r>
          </a:p>
        </p:txBody>
      </p:sp>
      <p:graphicFrame>
        <p:nvGraphicFramePr>
          <p:cNvPr id="3" name="Chart 2">
            <a:extLst>
              <a:ext uri="{FF2B5EF4-FFF2-40B4-BE49-F238E27FC236}">
                <a16:creationId xmlns:a16="http://schemas.microsoft.com/office/drawing/2014/main" id="{B8E5A565-78DF-31C7-AEFE-0F7E2976CC30}"/>
              </a:ext>
            </a:extLst>
          </p:cNvPr>
          <p:cNvGraphicFramePr>
            <a:graphicFrameLocks/>
          </p:cNvGraphicFramePr>
          <p:nvPr>
            <p:extLst>
              <p:ext uri="{D42A27DB-BD31-4B8C-83A1-F6EECF244321}">
                <p14:modId xmlns:p14="http://schemas.microsoft.com/office/powerpoint/2010/main" val="3972757156"/>
              </p:ext>
            </p:extLst>
          </p:nvPr>
        </p:nvGraphicFramePr>
        <p:xfrm>
          <a:off x="903513" y="1337024"/>
          <a:ext cx="7815943" cy="398608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14520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Q5.</a:t>
            </a:r>
          </a:p>
        </p:txBody>
      </p:sp>
      <p:sp>
        <p:nvSpPr>
          <p:cNvPr id="9" name="Rectangle 8">
            <a:extLst>
              <a:ext uri="{FF2B5EF4-FFF2-40B4-BE49-F238E27FC236}">
                <a16:creationId xmlns:a16="http://schemas.microsoft.com/office/drawing/2014/main" id="{218DBD40-6B99-8CA3-D359-AC1ECFE5E230}"/>
              </a:ext>
            </a:extLst>
          </p:cNvPr>
          <p:cNvSpPr/>
          <p:nvPr/>
        </p:nvSpPr>
        <p:spPr>
          <a:xfrm>
            <a:off x="7108371" y="4103913"/>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pPr marL="285750" indent="-285750">
              <a:buFont typeface="Arial" panose="020B0604020202020204" pitchFamily="34" charset="0"/>
              <a:buChar char="•"/>
            </a:pPr>
            <a:r>
              <a:rPr lang="en-IN" dirty="0">
                <a:solidFill>
                  <a:srgbClr val="FF0000"/>
                </a:solidFill>
              </a:rPr>
              <a:t>West</a:t>
            </a:r>
            <a:r>
              <a:rPr lang="en-IN" dirty="0">
                <a:solidFill>
                  <a:schemeClr val="tx1"/>
                </a:solidFill>
              </a:rPr>
              <a:t> region has</a:t>
            </a:r>
            <a:r>
              <a:rPr lang="en-IN" dirty="0">
                <a:solidFill>
                  <a:srgbClr val="FF0000"/>
                </a:solidFill>
              </a:rPr>
              <a:t> highest </a:t>
            </a:r>
            <a:r>
              <a:rPr lang="en-IN" dirty="0">
                <a:solidFill>
                  <a:schemeClr val="tx1"/>
                </a:solidFill>
              </a:rPr>
              <a:t>sales </a:t>
            </a:r>
          </a:p>
          <a:p>
            <a:pPr marL="285750" indent="-285750">
              <a:buFont typeface="Arial" panose="020B0604020202020204" pitchFamily="34" charset="0"/>
              <a:buChar char="•"/>
            </a:pPr>
            <a:r>
              <a:rPr lang="en-IN" dirty="0">
                <a:solidFill>
                  <a:srgbClr val="FF0000"/>
                </a:solidFill>
              </a:rPr>
              <a:t>South</a:t>
            </a:r>
            <a:r>
              <a:rPr lang="en-IN" dirty="0">
                <a:solidFill>
                  <a:schemeClr val="tx1"/>
                </a:solidFill>
              </a:rPr>
              <a:t> region has </a:t>
            </a:r>
            <a:r>
              <a:rPr lang="en-IN" dirty="0">
                <a:solidFill>
                  <a:srgbClr val="FF0000"/>
                </a:solidFill>
              </a:rPr>
              <a:t>lowest</a:t>
            </a:r>
            <a:r>
              <a:rPr lang="en-IN" dirty="0">
                <a:solidFill>
                  <a:schemeClr val="tx1"/>
                </a:solidFill>
              </a:rPr>
              <a:t> sales compared to other regions</a:t>
            </a:r>
          </a:p>
          <a:p>
            <a:pPr marL="285750" indent="-285750">
              <a:buFont typeface="Arial" panose="020B0604020202020204" pitchFamily="34" charset="0"/>
              <a:buChar char="•"/>
            </a:pPr>
            <a:r>
              <a:rPr lang="en-IN" dirty="0">
                <a:solidFill>
                  <a:schemeClr val="tx1"/>
                </a:solidFill>
              </a:rPr>
              <a:t>East has above 3 million sales</a:t>
            </a:r>
          </a:p>
          <a:p>
            <a:endParaRPr lang="en-IN" dirty="0"/>
          </a:p>
        </p:txBody>
      </p:sp>
      <p:sp>
        <p:nvSpPr>
          <p:cNvPr id="10" name="Rectangle 9">
            <a:extLst>
              <a:ext uri="{FF2B5EF4-FFF2-40B4-BE49-F238E27FC236}">
                <a16:creationId xmlns:a16="http://schemas.microsoft.com/office/drawing/2014/main" id="{2555D14A-9A45-50EA-F9D2-5E210EC2524E}"/>
              </a:ext>
            </a:extLst>
          </p:cNvPr>
          <p:cNvSpPr/>
          <p:nvPr/>
        </p:nvSpPr>
        <p:spPr>
          <a:xfrm>
            <a:off x="7108371" y="1926774"/>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INSIGHTS:</a:t>
            </a:r>
          </a:p>
          <a:p>
            <a:pPr marL="285750" indent="-285750">
              <a:buFont typeface="Arial" panose="020B0604020202020204" pitchFamily="34" charset="0"/>
              <a:buChar char="•"/>
            </a:pPr>
            <a:r>
              <a:rPr lang="en-IN" dirty="0">
                <a:solidFill>
                  <a:schemeClr val="tx1"/>
                </a:solidFill>
              </a:rPr>
              <a:t>Using pivot table, regions and sum of total sales are viewed</a:t>
            </a:r>
          </a:p>
          <a:p>
            <a:pPr marL="285750" indent="-285750">
              <a:buFont typeface="Arial" panose="020B0604020202020204" pitchFamily="34" charset="0"/>
              <a:buChar char="•"/>
            </a:pPr>
            <a:r>
              <a:rPr lang="en-IN" dirty="0">
                <a:solidFill>
                  <a:schemeClr val="tx1"/>
                </a:solidFill>
              </a:rPr>
              <a:t>Since value is high, </a:t>
            </a:r>
            <a:r>
              <a:rPr lang="en-IN" dirty="0">
                <a:solidFill>
                  <a:srgbClr val="FF0000"/>
                </a:solidFill>
              </a:rPr>
              <a:t>formatted </a:t>
            </a:r>
            <a:r>
              <a:rPr lang="en-IN" dirty="0">
                <a:solidFill>
                  <a:schemeClr val="tx1"/>
                </a:solidFill>
              </a:rPr>
              <a:t>it using format cells and converted into </a:t>
            </a:r>
            <a:r>
              <a:rPr lang="en-IN" dirty="0">
                <a:solidFill>
                  <a:srgbClr val="FF0000"/>
                </a:solidFill>
              </a:rPr>
              <a:t>millions</a:t>
            </a:r>
          </a:p>
          <a:p>
            <a:pPr marL="285750" indent="-285750">
              <a:buFont typeface="Arial" panose="020B0604020202020204" pitchFamily="34" charset="0"/>
              <a:buChar char="•"/>
            </a:pPr>
            <a:r>
              <a:rPr lang="en-IN" dirty="0">
                <a:solidFill>
                  <a:schemeClr val="tx1"/>
                </a:solidFill>
              </a:rPr>
              <a:t>Chart is created to view the regional wise sales</a:t>
            </a:r>
          </a:p>
        </p:txBody>
      </p:sp>
      <p:sp>
        <p:nvSpPr>
          <p:cNvPr id="11" name="Rectangle 10">
            <a:extLst>
              <a:ext uri="{FF2B5EF4-FFF2-40B4-BE49-F238E27FC236}">
                <a16:creationId xmlns:a16="http://schemas.microsoft.com/office/drawing/2014/main" id="{99A7E070-9490-2B73-629F-3008C20E847C}"/>
              </a:ext>
            </a:extLst>
          </p:cNvPr>
          <p:cNvSpPr/>
          <p:nvPr/>
        </p:nvSpPr>
        <p:spPr>
          <a:xfrm>
            <a:off x="7108371" y="195946"/>
            <a:ext cx="4147458" cy="1502225"/>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FORMULA:</a:t>
            </a:r>
          </a:p>
        </p:txBody>
      </p:sp>
      <p:graphicFrame>
        <p:nvGraphicFramePr>
          <p:cNvPr id="3" name="Chart 2">
            <a:extLst>
              <a:ext uri="{FF2B5EF4-FFF2-40B4-BE49-F238E27FC236}">
                <a16:creationId xmlns:a16="http://schemas.microsoft.com/office/drawing/2014/main" id="{3C709659-386C-B85C-B62A-6353A86841AB}"/>
              </a:ext>
            </a:extLst>
          </p:cNvPr>
          <p:cNvGraphicFramePr>
            <a:graphicFrameLocks/>
          </p:cNvGraphicFramePr>
          <p:nvPr>
            <p:extLst>
              <p:ext uri="{D42A27DB-BD31-4B8C-83A1-F6EECF244321}">
                <p14:modId xmlns:p14="http://schemas.microsoft.com/office/powerpoint/2010/main" val="3639311142"/>
              </p:ext>
            </p:extLst>
          </p:nvPr>
        </p:nvGraphicFramePr>
        <p:xfrm>
          <a:off x="816428" y="1643745"/>
          <a:ext cx="5856515" cy="341811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08063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Q6.</a:t>
            </a:r>
          </a:p>
        </p:txBody>
      </p:sp>
      <p:sp>
        <p:nvSpPr>
          <p:cNvPr id="9" name="Rectangle 8">
            <a:extLst>
              <a:ext uri="{FF2B5EF4-FFF2-40B4-BE49-F238E27FC236}">
                <a16:creationId xmlns:a16="http://schemas.microsoft.com/office/drawing/2014/main" id="{218DBD40-6B99-8CA3-D359-AC1ECFE5E230}"/>
              </a:ext>
            </a:extLst>
          </p:cNvPr>
          <p:cNvSpPr/>
          <p:nvPr/>
        </p:nvSpPr>
        <p:spPr>
          <a:xfrm>
            <a:off x="7108371" y="4103913"/>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pPr marL="285750" indent="-285750">
              <a:buFont typeface="Arial" panose="020B0604020202020204" pitchFamily="34" charset="0"/>
              <a:buChar char="•"/>
            </a:pPr>
            <a:r>
              <a:rPr lang="en-IN" dirty="0">
                <a:solidFill>
                  <a:schemeClr val="tx1"/>
                </a:solidFill>
              </a:rPr>
              <a:t>Profit and discount are </a:t>
            </a:r>
            <a:r>
              <a:rPr lang="en-IN" dirty="0">
                <a:solidFill>
                  <a:srgbClr val="FF0000"/>
                </a:solidFill>
              </a:rPr>
              <a:t>negatively</a:t>
            </a:r>
            <a:r>
              <a:rPr lang="en-IN" dirty="0">
                <a:solidFill>
                  <a:schemeClr val="tx1"/>
                </a:solidFill>
              </a:rPr>
              <a:t> correlated</a:t>
            </a:r>
          </a:p>
          <a:p>
            <a:pPr marL="285750" indent="-285750">
              <a:buFont typeface="Arial" panose="020B0604020202020204" pitchFamily="34" charset="0"/>
              <a:buChar char="•"/>
            </a:pPr>
            <a:r>
              <a:rPr lang="en-IN" dirty="0">
                <a:solidFill>
                  <a:schemeClr val="tx1"/>
                </a:solidFill>
              </a:rPr>
              <a:t>As discount increases, profit decreases</a:t>
            </a:r>
          </a:p>
          <a:p>
            <a:endParaRPr lang="en-IN" dirty="0"/>
          </a:p>
        </p:txBody>
      </p:sp>
      <p:sp>
        <p:nvSpPr>
          <p:cNvPr id="10" name="Rectangle 9">
            <a:extLst>
              <a:ext uri="{FF2B5EF4-FFF2-40B4-BE49-F238E27FC236}">
                <a16:creationId xmlns:a16="http://schemas.microsoft.com/office/drawing/2014/main" id="{2555D14A-9A45-50EA-F9D2-5E210EC2524E}"/>
              </a:ext>
            </a:extLst>
          </p:cNvPr>
          <p:cNvSpPr/>
          <p:nvPr/>
        </p:nvSpPr>
        <p:spPr>
          <a:xfrm>
            <a:off x="7108371" y="1926774"/>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INSIGHTS:</a:t>
            </a:r>
          </a:p>
          <a:p>
            <a:pPr marL="285750" indent="-285750">
              <a:buFont typeface="Arial" panose="020B0604020202020204" pitchFamily="34" charset="0"/>
              <a:buChar char="•"/>
            </a:pPr>
            <a:r>
              <a:rPr lang="en-IN" dirty="0">
                <a:solidFill>
                  <a:schemeClr val="tx1"/>
                </a:solidFill>
              </a:rPr>
              <a:t>Using pivot table, sum of sales, discount and profit are taken to find discount rate</a:t>
            </a:r>
          </a:p>
          <a:p>
            <a:pPr marL="285750" indent="-285750">
              <a:buFont typeface="Arial" panose="020B0604020202020204" pitchFamily="34" charset="0"/>
              <a:buChar char="•"/>
            </a:pPr>
            <a:r>
              <a:rPr lang="en-IN" dirty="0">
                <a:solidFill>
                  <a:schemeClr val="tx1"/>
                </a:solidFill>
              </a:rPr>
              <a:t>Using correlation formula, found correlation between discount , quantities sold and profit</a:t>
            </a:r>
          </a:p>
        </p:txBody>
      </p:sp>
      <p:sp>
        <p:nvSpPr>
          <p:cNvPr id="11" name="Rectangle 10">
            <a:extLst>
              <a:ext uri="{FF2B5EF4-FFF2-40B4-BE49-F238E27FC236}">
                <a16:creationId xmlns:a16="http://schemas.microsoft.com/office/drawing/2014/main" id="{99A7E070-9490-2B73-629F-3008C20E847C}"/>
              </a:ext>
            </a:extLst>
          </p:cNvPr>
          <p:cNvSpPr/>
          <p:nvPr/>
        </p:nvSpPr>
        <p:spPr>
          <a:xfrm>
            <a:off x="7108371" y="195946"/>
            <a:ext cx="4147458" cy="1502225"/>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FORMULA:</a:t>
            </a:r>
          </a:p>
          <a:p>
            <a:r>
              <a:rPr lang="en-IN" dirty="0">
                <a:solidFill>
                  <a:schemeClr val="tx1"/>
                </a:solidFill>
              </a:rPr>
              <a:t>=CORREL(</a:t>
            </a:r>
            <a:r>
              <a:rPr lang="en-IN" dirty="0" err="1">
                <a:solidFill>
                  <a:schemeClr val="tx1"/>
                </a:solidFill>
              </a:rPr>
              <a:t>Orders!S:S,Orders!T:T</a:t>
            </a:r>
            <a:r>
              <a:rPr lang="en-IN" dirty="0">
                <a:solidFill>
                  <a:schemeClr val="tx1"/>
                </a:solidFill>
              </a:rPr>
              <a:t>)</a:t>
            </a:r>
          </a:p>
          <a:p>
            <a:r>
              <a:rPr lang="en-IN" dirty="0">
                <a:solidFill>
                  <a:schemeClr val="tx1"/>
                </a:solidFill>
              </a:rPr>
              <a:t>=CORREL(</a:t>
            </a:r>
            <a:r>
              <a:rPr lang="en-IN" dirty="0" err="1">
                <a:solidFill>
                  <a:schemeClr val="tx1"/>
                </a:solidFill>
              </a:rPr>
              <a:t>Orders!T:T,Orders!U:U</a:t>
            </a:r>
            <a:r>
              <a:rPr lang="en-IN" dirty="0">
                <a:solidFill>
                  <a:schemeClr val="tx1"/>
                </a:solidFill>
              </a:rPr>
              <a:t>)</a:t>
            </a:r>
          </a:p>
        </p:txBody>
      </p:sp>
      <p:pic>
        <p:nvPicPr>
          <p:cNvPr id="3" name="Picture 2">
            <a:extLst>
              <a:ext uri="{FF2B5EF4-FFF2-40B4-BE49-F238E27FC236}">
                <a16:creationId xmlns:a16="http://schemas.microsoft.com/office/drawing/2014/main" id="{13A06713-CE97-0D38-1230-F12813E7FFC8}"/>
              </a:ext>
            </a:extLst>
          </p:cNvPr>
          <p:cNvPicPr>
            <a:picLocks noChangeAspect="1"/>
          </p:cNvPicPr>
          <p:nvPr/>
        </p:nvPicPr>
        <p:blipFill>
          <a:blip r:embed="rId2"/>
          <a:stretch>
            <a:fillRect/>
          </a:stretch>
        </p:blipFill>
        <p:spPr>
          <a:xfrm>
            <a:off x="180156" y="2059202"/>
            <a:ext cx="6699615" cy="1770769"/>
          </a:xfrm>
          <a:prstGeom prst="rect">
            <a:avLst/>
          </a:prstGeom>
        </p:spPr>
      </p:pic>
    </p:spTree>
    <p:extLst>
      <p:ext uri="{BB962C8B-B14F-4D97-AF65-F5344CB8AC3E}">
        <p14:creationId xmlns:p14="http://schemas.microsoft.com/office/powerpoint/2010/main" val="548903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8E209-4B39-8269-C63C-929004D7D7AA}"/>
              </a:ext>
            </a:extLst>
          </p:cNvPr>
          <p:cNvSpPr txBox="1"/>
          <p:nvPr/>
        </p:nvSpPr>
        <p:spPr>
          <a:xfrm>
            <a:off x="936171" y="859971"/>
            <a:ext cx="643125" cy="477054"/>
          </a:xfrm>
          <a:prstGeom prst="rect">
            <a:avLst/>
          </a:prstGeom>
          <a:noFill/>
        </p:spPr>
        <p:txBody>
          <a:bodyPr wrap="none" rtlCol="0">
            <a:spAutoFit/>
          </a:bodyPr>
          <a:lstStyle/>
          <a:p>
            <a:r>
              <a:rPr lang="en-IN" sz="2500" dirty="0"/>
              <a:t>Q7.</a:t>
            </a:r>
          </a:p>
        </p:txBody>
      </p:sp>
      <p:sp>
        <p:nvSpPr>
          <p:cNvPr id="9" name="Rectangle 8">
            <a:extLst>
              <a:ext uri="{FF2B5EF4-FFF2-40B4-BE49-F238E27FC236}">
                <a16:creationId xmlns:a16="http://schemas.microsoft.com/office/drawing/2014/main" id="{218DBD40-6B99-8CA3-D359-AC1ECFE5E230}"/>
              </a:ext>
            </a:extLst>
          </p:cNvPr>
          <p:cNvSpPr/>
          <p:nvPr/>
        </p:nvSpPr>
        <p:spPr>
          <a:xfrm>
            <a:off x="7108371" y="4103913"/>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INFERENCE:</a:t>
            </a:r>
          </a:p>
          <a:p>
            <a:pPr marL="285750" indent="-285750">
              <a:buFont typeface="Arial" panose="020B0604020202020204" pitchFamily="34" charset="0"/>
              <a:buChar char="•"/>
            </a:pPr>
            <a:r>
              <a:rPr lang="en-IN" dirty="0">
                <a:solidFill>
                  <a:schemeClr val="tx1"/>
                </a:solidFill>
              </a:rPr>
              <a:t>In West region, furniture is sold high</a:t>
            </a:r>
          </a:p>
          <a:p>
            <a:pPr marL="285750" indent="-285750">
              <a:buFont typeface="Arial" panose="020B0604020202020204" pitchFamily="34" charset="0"/>
              <a:buChar char="•"/>
            </a:pPr>
            <a:r>
              <a:rPr lang="en-IN" dirty="0">
                <a:solidFill>
                  <a:schemeClr val="tx1"/>
                </a:solidFill>
              </a:rPr>
              <a:t>we have potential growth for furniture in west region</a:t>
            </a:r>
          </a:p>
          <a:p>
            <a:pPr marL="285750" indent="-285750">
              <a:buFont typeface="Arial" panose="020B0604020202020204" pitchFamily="34" charset="0"/>
              <a:buChar char="•"/>
            </a:pPr>
            <a:r>
              <a:rPr lang="en-IN" dirty="0">
                <a:solidFill>
                  <a:schemeClr val="tx1"/>
                </a:solidFill>
              </a:rPr>
              <a:t>Technology products have high demand in east as well as in west</a:t>
            </a:r>
          </a:p>
          <a:p>
            <a:endParaRPr lang="en-IN" dirty="0">
              <a:solidFill>
                <a:schemeClr val="tx1"/>
              </a:solidFill>
            </a:endParaRPr>
          </a:p>
          <a:p>
            <a:endParaRPr lang="en-IN" dirty="0"/>
          </a:p>
        </p:txBody>
      </p:sp>
      <p:sp>
        <p:nvSpPr>
          <p:cNvPr id="10" name="Rectangle 9">
            <a:extLst>
              <a:ext uri="{FF2B5EF4-FFF2-40B4-BE49-F238E27FC236}">
                <a16:creationId xmlns:a16="http://schemas.microsoft.com/office/drawing/2014/main" id="{2555D14A-9A45-50EA-F9D2-5E210EC2524E}"/>
              </a:ext>
            </a:extLst>
          </p:cNvPr>
          <p:cNvSpPr/>
          <p:nvPr/>
        </p:nvSpPr>
        <p:spPr>
          <a:xfrm>
            <a:off x="7108371" y="1926774"/>
            <a:ext cx="4147458" cy="2035627"/>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INSIGHTS:</a:t>
            </a:r>
          </a:p>
          <a:p>
            <a:pPr marL="285750" indent="-285750">
              <a:buFont typeface="Arial" panose="020B0604020202020204" pitchFamily="34" charset="0"/>
              <a:buChar char="•"/>
            </a:pPr>
            <a:r>
              <a:rPr lang="en-IN" dirty="0">
                <a:solidFill>
                  <a:schemeClr val="tx1"/>
                </a:solidFill>
              </a:rPr>
              <a:t>Using pivot table, region wise category data with their sum of total sales is taken</a:t>
            </a:r>
          </a:p>
          <a:p>
            <a:pPr marL="285750" indent="-285750">
              <a:buFont typeface="Arial" panose="020B0604020202020204" pitchFamily="34" charset="0"/>
              <a:buChar char="•"/>
            </a:pPr>
            <a:r>
              <a:rPr lang="en-IN" dirty="0">
                <a:solidFill>
                  <a:schemeClr val="tx1"/>
                </a:solidFill>
              </a:rPr>
              <a:t>A bar chart is created for that data</a:t>
            </a:r>
          </a:p>
        </p:txBody>
      </p:sp>
      <p:sp>
        <p:nvSpPr>
          <p:cNvPr id="11" name="Rectangle 10">
            <a:extLst>
              <a:ext uri="{FF2B5EF4-FFF2-40B4-BE49-F238E27FC236}">
                <a16:creationId xmlns:a16="http://schemas.microsoft.com/office/drawing/2014/main" id="{99A7E070-9490-2B73-629F-3008C20E847C}"/>
              </a:ext>
            </a:extLst>
          </p:cNvPr>
          <p:cNvSpPr/>
          <p:nvPr/>
        </p:nvSpPr>
        <p:spPr>
          <a:xfrm>
            <a:off x="7108371" y="195946"/>
            <a:ext cx="4147458" cy="1502225"/>
          </a:xfrm>
          <a:prstGeom prst="rect">
            <a:avLst/>
          </a:prstGeom>
        </p:spPr>
        <p:style>
          <a:lnRef idx="3">
            <a:schemeClr val="lt1"/>
          </a:lnRef>
          <a:fillRef idx="1">
            <a:schemeClr val="accent4"/>
          </a:fillRef>
          <a:effectRef idx="1">
            <a:schemeClr val="accent4"/>
          </a:effectRef>
          <a:fontRef idx="minor">
            <a:schemeClr val="lt1"/>
          </a:fontRef>
        </p:style>
        <p:txBody>
          <a:bodyPr rtlCol="0" anchor="t"/>
          <a:lstStyle/>
          <a:p>
            <a:r>
              <a:rPr lang="en-IN" b="1" dirty="0">
                <a:solidFill>
                  <a:schemeClr val="tx1"/>
                </a:solidFill>
              </a:rPr>
              <a:t>FORMULA:</a:t>
            </a:r>
          </a:p>
        </p:txBody>
      </p:sp>
      <p:pic>
        <p:nvPicPr>
          <p:cNvPr id="6" name="Picture 5">
            <a:extLst>
              <a:ext uri="{FF2B5EF4-FFF2-40B4-BE49-F238E27FC236}">
                <a16:creationId xmlns:a16="http://schemas.microsoft.com/office/drawing/2014/main" id="{931DBB04-9466-9D8F-287C-E473443C1DA8}"/>
              </a:ext>
            </a:extLst>
          </p:cNvPr>
          <p:cNvPicPr>
            <a:picLocks noChangeAspect="1"/>
          </p:cNvPicPr>
          <p:nvPr/>
        </p:nvPicPr>
        <p:blipFill>
          <a:blip r:embed="rId2"/>
          <a:stretch>
            <a:fillRect/>
          </a:stretch>
        </p:blipFill>
        <p:spPr>
          <a:xfrm>
            <a:off x="381001" y="1444565"/>
            <a:ext cx="6574971" cy="3677161"/>
          </a:xfrm>
          <a:prstGeom prst="rect">
            <a:avLst/>
          </a:prstGeom>
        </p:spPr>
      </p:pic>
    </p:spTree>
    <p:extLst>
      <p:ext uri="{BB962C8B-B14F-4D97-AF65-F5344CB8AC3E}">
        <p14:creationId xmlns:p14="http://schemas.microsoft.com/office/powerpoint/2010/main" val="3724875874"/>
      </p:ext>
    </p:extLst>
  </p:cSld>
  <p:clrMapOvr>
    <a:masterClrMapping/>
  </p:clrMapOvr>
</p:sld>
</file>

<file path=ppt/theme/theme1.xml><?xml version="1.0" encoding="utf-8"?>
<a:theme xmlns:a="http://schemas.openxmlformats.org/drawingml/2006/main" name="Retrospect">
  <a:themeElements>
    <a:clrScheme name="Retrospect">
      <a:dk1>
        <a:srgbClr val="000000"/>
      </a:dk1>
      <a:lt1>
        <a:srgbClr val="FFFFFF"/>
      </a:lt1>
      <a:dk2>
        <a:srgbClr val="46464A"/>
      </a:dk2>
      <a:lt2>
        <a:srgbClr val="D1D9E1"/>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BAB94BD4-5D6D-4148-AB57-A4CCF1FD4E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titus xmlns="http://schemas.titus.com/TitusProperties/">
  <TitusGUID xmlns="">53c2e5bf-552f-4ab8-bdfa-bee95c5e6dc9</TitusGUID>
  <TitusMetadata xmlns="">eyJucyI6Imh0dHA6XC9cL3d3dy50aXR1cy5jb21cL25zXC9MYXRlbnRWaWV3IiwicHJvcHMiOlt7Im4iOiJDbGFzc2lmaWNhdGlvbiIsInZhbHMiOlt7InZhbHVlIjoiTFZfQzBORjFEM05UMUFMIn1dfSx7Im4iOiJDb250YWluc1BJSSIsInZhbHMiOlt7InZhbHVlIjoiTm8ifV19XX0=</TitusMetadata>
</titus>
</file>

<file path=customXml/itemProps1.xml><?xml version="1.0" encoding="utf-8"?>
<ds:datastoreItem xmlns:ds="http://schemas.openxmlformats.org/officeDocument/2006/customXml" ds:itemID="{A99EA459-9ACC-4CCD-9F25-70478752526D}">
  <ds:schemaRefs>
    <ds:schemaRef ds:uri="http://schemas.titus.com/TitusProperties/"/>
  </ds:schemaRefs>
</ds:datastoreItem>
</file>

<file path=docProps/app.xml><?xml version="1.0" encoding="utf-8"?>
<Properties xmlns="http://schemas.openxmlformats.org/officeDocument/2006/extended-properties" xmlns:vt="http://schemas.openxmlformats.org/officeDocument/2006/docPropsVTypes">
  <Template>Retrospect</Template>
  <TotalTime>208</TotalTime>
  <Words>696</Words>
  <Application>Microsoft Office PowerPoint</Application>
  <PresentationFormat>Widescreen</PresentationFormat>
  <Paragraphs>105</Paragraphs>
  <Slides>12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vt:lpstr>
      <vt:lpstr>Arial</vt:lpstr>
      <vt:lpstr>Calibri</vt:lpstr>
      <vt:lpstr>Calibri Light</vt:lpstr>
      <vt:lpstr>Microsoft Sans Serif</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Preethi R</dc:creator>
  <cp:keywords>Classification=LV_C0NF1D3NT1AL</cp:keywords>
  <cp:lastModifiedBy>Preethi R</cp:lastModifiedBy>
  <cp:revision>23</cp:revision>
  <dcterms:created xsi:type="dcterms:W3CDTF">2024-03-27T08:16:11Z</dcterms:created>
  <dcterms:modified xsi:type="dcterms:W3CDTF">2024-03-27T11:44:44Z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53c2e5bf-552f-4ab8-bdfa-bee95c5e6dc9</vt:lpwstr>
  </property>
  <property fmtid="{D5CDD505-2E9C-101B-9397-08002B2CF9AE}" pid="3" name="Classification">
    <vt:lpwstr>LV_C0NF1D3NT1AL</vt:lpwstr>
  </property>
  <property fmtid="{D5CDD505-2E9C-101B-9397-08002B2CF9AE}" pid="4" name="ContainsPII">
    <vt:lpwstr>No</vt:lpwstr>
  </property>
</Properties>
</file>

<file path=docProps/thumbnail.jpeg>
</file>